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310" r:id="rId2"/>
    <p:sldId id="306" r:id="rId3"/>
    <p:sldId id="311" r:id="rId4"/>
    <p:sldId id="307" r:id="rId5"/>
    <p:sldId id="312" r:id="rId6"/>
    <p:sldId id="309" r:id="rId7"/>
    <p:sldId id="273" r:id="rId8"/>
    <p:sldId id="300" r:id="rId9"/>
    <p:sldId id="295" r:id="rId10"/>
    <p:sldId id="313" r:id="rId11"/>
    <p:sldId id="275" r:id="rId12"/>
    <p:sldId id="276" r:id="rId13"/>
    <p:sldId id="277" r:id="rId14"/>
    <p:sldId id="278" r:id="rId15"/>
    <p:sldId id="280" r:id="rId16"/>
    <p:sldId id="279" r:id="rId17"/>
  </p:sldIdLst>
  <p:sldSz cx="9144000" cy="6858000" type="screen4x3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99"/>
    <a:srgbClr val="FFCC99"/>
    <a:srgbClr val="66FFFF"/>
    <a:srgbClr val="008000"/>
    <a:srgbClr val="003300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3" autoAdjust="0"/>
    <p:restoredTop sz="94255" autoAdjust="0"/>
  </p:normalViewPr>
  <p:slideViewPr>
    <p:cSldViewPr>
      <p:cViewPr>
        <p:scale>
          <a:sx n="66" d="100"/>
          <a:sy n="66" d="100"/>
        </p:scale>
        <p:origin x="-1858" y="-571"/>
      </p:cViewPr>
      <p:guideLst>
        <p:guide orient="horz" pos="2188"/>
        <p:guide pos="2425"/>
        <p:guide pos="3787"/>
        <p:guide pos="4694"/>
        <p:guide pos="1746"/>
        <p:guide pos="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53" d="100"/>
          <a:sy n="53" d="100"/>
        </p:scale>
        <p:origin x="-2604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4" tIns="49528" rIns="99054" bIns="49528" numCol="1" anchor="t" anchorCtr="0" compatLnSpc="1">
            <a:prstTxWarp prst="textNoShape">
              <a:avLst/>
            </a:prstTxWarp>
          </a:bodyPr>
          <a:lstStyle>
            <a:lvl1pPr defTabSz="99062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4" tIns="49528" rIns="99054" bIns="49528" numCol="1" anchor="t" anchorCtr="0" compatLnSpc="1">
            <a:prstTxWarp prst="textNoShape">
              <a:avLst/>
            </a:prstTxWarp>
          </a:bodyPr>
          <a:lstStyle>
            <a:lvl1pPr algn="r" defTabSz="99062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4" tIns="49528" rIns="99054" bIns="49528" numCol="1" anchor="b" anchorCtr="0" compatLnSpc="1">
            <a:prstTxWarp prst="textNoShape">
              <a:avLst/>
            </a:prstTxWarp>
          </a:bodyPr>
          <a:lstStyle>
            <a:lvl1pPr defTabSz="99062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4" tIns="49528" rIns="99054" bIns="49528" numCol="1" anchor="b" anchorCtr="0" compatLnSpc="1">
            <a:prstTxWarp prst="textNoShape">
              <a:avLst/>
            </a:prstTxWarp>
          </a:bodyPr>
          <a:lstStyle>
            <a:lvl1pPr algn="r" defTabSz="99062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D809F139-BF0C-4827-9077-E1D02D6FE8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22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4" tIns="49528" rIns="99054" bIns="49528" numCol="1" anchor="t" anchorCtr="0" compatLnSpc="1">
            <a:prstTxWarp prst="textNoShape">
              <a:avLst/>
            </a:prstTxWarp>
          </a:bodyPr>
          <a:lstStyle>
            <a:lvl1pPr defTabSz="99062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4" tIns="49528" rIns="99054" bIns="49528" numCol="1" anchor="t" anchorCtr="0" compatLnSpc="1">
            <a:prstTxWarp prst="textNoShape">
              <a:avLst/>
            </a:prstTxWarp>
          </a:bodyPr>
          <a:lstStyle>
            <a:lvl1pPr algn="r" defTabSz="99062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4" tIns="49528" rIns="99054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4" tIns="49528" rIns="99054" bIns="49528" numCol="1" anchor="b" anchorCtr="0" compatLnSpc="1">
            <a:prstTxWarp prst="textNoShape">
              <a:avLst/>
            </a:prstTxWarp>
          </a:bodyPr>
          <a:lstStyle>
            <a:lvl1pPr defTabSz="99062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4" tIns="49528" rIns="99054" bIns="49528" numCol="1" anchor="b" anchorCtr="0" compatLnSpc="1">
            <a:prstTxWarp prst="textNoShape">
              <a:avLst/>
            </a:prstTxWarp>
          </a:bodyPr>
          <a:lstStyle>
            <a:lvl1pPr algn="r" defTabSz="99062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5747CCB4-6F94-4F2F-87BC-12BEA53813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479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A68C7A5-FCF3-43C1-8F83-67632A924003}" type="slidenum">
              <a:rPr lang="de-DE" smtClean="0">
                <a:cs typeface="Arial" charset="0"/>
              </a:rPr>
              <a:pPr defTabSz="990600"/>
              <a:t>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 dirty="0" smtClean="0"/>
              <a:t>In den Klassenstufen 5 und 6 besteht</a:t>
            </a:r>
          </a:p>
          <a:p>
            <a:pPr>
              <a:defRPr/>
            </a:pPr>
            <a:r>
              <a:rPr lang="de-DE" dirty="0" smtClean="0"/>
              <a:t>die Möglichkeit, in einigen Unterrichtsstunden der Fächer</a:t>
            </a:r>
          </a:p>
          <a:p>
            <a:pPr>
              <a:defRPr/>
            </a:pPr>
            <a:r>
              <a:rPr lang="de-DE" dirty="0" smtClean="0"/>
              <a:t>Deutsch, Englisch und Mathematik kleinere Lerngruppen zu bilden.</a:t>
            </a:r>
          </a:p>
          <a:p>
            <a:pPr>
              <a:defRPr/>
            </a:pPr>
            <a:r>
              <a:rPr lang="de-DE" dirty="0" smtClean="0"/>
              <a:t>Damit werden unterschiedlich leistungsfähige Schülerinnen und Schüler</a:t>
            </a:r>
          </a:p>
          <a:p>
            <a:pPr>
              <a:defRPr/>
            </a:pPr>
            <a:r>
              <a:rPr lang="de-DE" dirty="0" smtClean="0"/>
              <a:t>besser individuell gefördert.</a:t>
            </a:r>
          </a:p>
          <a:p>
            <a:pPr>
              <a:defRPr/>
            </a:pPr>
            <a:r>
              <a:rPr lang="de-DE" dirty="0" smtClean="0"/>
              <a:t>Ab Klassenstufe 6 können die Schülerinnen und Schüler entsprechend</a:t>
            </a:r>
          </a:p>
          <a:p>
            <a:pPr>
              <a:defRPr/>
            </a:pPr>
            <a:r>
              <a:rPr lang="de-DE" dirty="0" smtClean="0"/>
              <a:t>ihrer Neigung und ihrer Begabung im</a:t>
            </a:r>
          </a:p>
          <a:p>
            <a:pPr>
              <a:defRPr/>
            </a:pPr>
            <a:r>
              <a:rPr lang="de-DE" dirty="0" smtClean="0"/>
              <a:t>Wahlpflichtbereich aus einem breiten</a:t>
            </a:r>
          </a:p>
          <a:p>
            <a:pPr>
              <a:defRPr/>
            </a:pPr>
            <a:r>
              <a:rPr lang="de-DE" dirty="0" smtClean="0"/>
              <a:t>Angebot einen Schwerpunkt setzen.</a:t>
            </a:r>
          </a:p>
          <a:p>
            <a:pPr>
              <a:defRPr/>
            </a:pPr>
            <a:r>
              <a:rPr lang="de-DE" dirty="0" smtClean="0"/>
              <a:t>Den unterschiedlichen Begabungen</a:t>
            </a:r>
          </a:p>
          <a:p>
            <a:pPr>
              <a:defRPr/>
            </a:pPr>
            <a:r>
              <a:rPr lang="de-DE" dirty="0" smtClean="0"/>
              <a:t>wird auch durch leistungsbezogene</a:t>
            </a:r>
          </a:p>
          <a:p>
            <a:pPr>
              <a:defRPr/>
            </a:pPr>
            <a:r>
              <a:rPr lang="de-DE" dirty="0" smtClean="0"/>
              <a:t>Kursbildung in den Fächern Englisch,</a:t>
            </a:r>
          </a:p>
          <a:p>
            <a:pPr>
              <a:defRPr/>
            </a:pPr>
            <a:r>
              <a:rPr lang="de-DE" dirty="0" smtClean="0"/>
              <a:t>Mathematik und Deutsch und später in</a:t>
            </a:r>
          </a:p>
          <a:p>
            <a:pPr>
              <a:defRPr/>
            </a:pPr>
            <a:r>
              <a:rPr lang="de-DE" dirty="0" smtClean="0"/>
              <a:t>den Naturwissenschaften Rechnung</a:t>
            </a:r>
          </a:p>
          <a:p>
            <a:pPr>
              <a:defRPr/>
            </a:pPr>
            <a:r>
              <a:rPr lang="de-DE" dirty="0" smtClean="0"/>
              <a:t>getragen. Mit der Einstufung der Kinder</a:t>
            </a:r>
          </a:p>
          <a:p>
            <a:pPr>
              <a:defRPr/>
            </a:pPr>
            <a:r>
              <a:rPr lang="de-DE" dirty="0" smtClean="0"/>
              <a:t>in die jeweiligen Kurse ist jedoch</a:t>
            </a:r>
          </a:p>
          <a:p>
            <a:pPr>
              <a:defRPr/>
            </a:pPr>
            <a:r>
              <a:rPr lang="de-DE" dirty="0" smtClean="0"/>
              <a:t>noch keine endgültige Entscheidung</a:t>
            </a:r>
          </a:p>
          <a:p>
            <a:pPr>
              <a:defRPr/>
            </a:pPr>
            <a:r>
              <a:rPr lang="de-DE" dirty="0" smtClean="0"/>
              <a:t>über ihren Schulabschluss getroffen. So</a:t>
            </a:r>
          </a:p>
          <a:p>
            <a:pPr>
              <a:defRPr/>
            </a:pPr>
            <a:r>
              <a:rPr lang="de-DE" dirty="0" smtClean="0"/>
              <a:t>besteht im Prinzip zum Ende jedes Halbjahres die Möglichkeit, in ein</a:t>
            </a:r>
          </a:p>
          <a:p>
            <a:pPr>
              <a:defRPr/>
            </a:pPr>
            <a:r>
              <a:rPr lang="de-DE" dirty="0" smtClean="0"/>
              <a:t>höheres oder niedrigeres Kursniveau </a:t>
            </a:r>
            <a:r>
              <a:rPr lang="de-DE" dirty="0" err="1" smtClean="0"/>
              <a:t>umgestuft</a:t>
            </a:r>
            <a:r>
              <a:rPr lang="de-DE" dirty="0" smtClean="0"/>
              <a:t> zu werden. In den Fächern</a:t>
            </a:r>
          </a:p>
          <a:p>
            <a:pPr>
              <a:defRPr/>
            </a:pPr>
            <a:r>
              <a:rPr lang="de-DE" dirty="0" smtClean="0"/>
              <a:t>Gesellschaftslehre und Arbeitslehre, Musik, Bildende Kunst und</a:t>
            </a:r>
          </a:p>
          <a:p>
            <a:pPr>
              <a:defRPr/>
            </a:pPr>
            <a:r>
              <a:rPr lang="de-DE" dirty="0" smtClean="0"/>
              <a:t>Sport sowie Religion oder Ethik werden die Schülerinnen und Schüler</a:t>
            </a:r>
          </a:p>
          <a:p>
            <a:pPr>
              <a:defRPr/>
            </a:pPr>
            <a:r>
              <a:rPr lang="de-DE" dirty="0" smtClean="0"/>
              <a:t>gemeinsam unterrichtet, was innere Differenzierung nicht ausschließt.</a:t>
            </a:r>
            <a:endParaRPr lang="de-DE" dirty="0"/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AA5567DF-5EF8-42DE-AF97-67CAF2C29C69}" type="slidenum">
              <a:rPr lang="de-DE" smtClean="0">
                <a:cs typeface="Arial" charset="0"/>
              </a:rPr>
              <a:pPr defTabSz="990600"/>
              <a:t>9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 dirty="0" smtClean="0"/>
              <a:t>In den Klassenstufen 5 und 6 besteht</a:t>
            </a:r>
          </a:p>
          <a:p>
            <a:pPr>
              <a:defRPr/>
            </a:pPr>
            <a:r>
              <a:rPr lang="de-DE" dirty="0" smtClean="0"/>
              <a:t>die Möglichkeit, in einigen Unterrichtsstunden der Fächer</a:t>
            </a:r>
          </a:p>
          <a:p>
            <a:pPr>
              <a:defRPr/>
            </a:pPr>
            <a:r>
              <a:rPr lang="de-DE" dirty="0" smtClean="0"/>
              <a:t>Deutsch, Englisch und Mathematik kleinere Lerngruppen zu bilden.</a:t>
            </a:r>
          </a:p>
          <a:p>
            <a:pPr>
              <a:defRPr/>
            </a:pPr>
            <a:r>
              <a:rPr lang="de-DE" dirty="0" smtClean="0"/>
              <a:t>Damit werden unterschiedlich leistungsfähige Schülerinnen und Schüler</a:t>
            </a:r>
          </a:p>
          <a:p>
            <a:pPr>
              <a:defRPr/>
            </a:pPr>
            <a:r>
              <a:rPr lang="de-DE" dirty="0" smtClean="0"/>
              <a:t>besser individuell gefördert.</a:t>
            </a:r>
          </a:p>
          <a:p>
            <a:pPr>
              <a:defRPr/>
            </a:pPr>
            <a:r>
              <a:rPr lang="de-DE" dirty="0" smtClean="0"/>
              <a:t>Ab Klassenstufe 6 können die Schülerinnen und Schüler entsprechend</a:t>
            </a:r>
          </a:p>
          <a:p>
            <a:pPr>
              <a:defRPr/>
            </a:pPr>
            <a:r>
              <a:rPr lang="de-DE" dirty="0" smtClean="0"/>
              <a:t>ihrer Neigung und ihrer Begabung im</a:t>
            </a:r>
          </a:p>
          <a:p>
            <a:pPr>
              <a:defRPr/>
            </a:pPr>
            <a:r>
              <a:rPr lang="de-DE" dirty="0" smtClean="0"/>
              <a:t>Wahlpflichtbereich aus einem breiten</a:t>
            </a:r>
          </a:p>
          <a:p>
            <a:pPr>
              <a:defRPr/>
            </a:pPr>
            <a:r>
              <a:rPr lang="de-DE" dirty="0" smtClean="0"/>
              <a:t>Angebot einen Schwerpunkt setzen.</a:t>
            </a:r>
          </a:p>
          <a:p>
            <a:pPr>
              <a:defRPr/>
            </a:pPr>
            <a:r>
              <a:rPr lang="de-DE" dirty="0" smtClean="0"/>
              <a:t>Den unterschiedlichen Begabungen</a:t>
            </a:r>
          </a:p>
          <a:p>
            <a:pPr>
              <a:defRPr/>
            </a:pPr>
            <a:r>
              <a:rPr lang="de-DE" dirty="0" smtClean="0"/>
              <a:t>wird auch durch leistungsbezogene</a:t>
            </a:r>
          </a:p>
          <a:p>
            <a:pPr>
              <a:defRPr/>
            </a:pPr>
            <a:r>
              <a:rPr lang="de-DE" dirty="0" smtClean="0"/>
              <a:t>Kursbildung in den Fächern Englisch,</a:t>
            </a:r>
          </a:p>
          <a:p>
            <a:pPr>
              <a:defRPr/>
            </a:pPr>
            <a:r>
              <a:rPr lang="de-DE" dirty="0" smtClean="0"/>
              <a:t>Mathematik und Deutsch und später in</a:t>
            </a:r>
          </a:p>
          <a:p>
            <a:pPr>
              <a:defRPr/>
            </a:pPr>
            <a:r>
              <a:rPr lang="de-DE" dirty="0" smtClean="0"/>
              <a:t>den Naturwissenschaften Rechnung</a:t>
            </a:r>
          </a:p>
          <a:p>
            <a:pPr>
              <a:defRPr/>
            </a:pPr>
            <a:r>
              <a:rPr lang="de-DE" dirty="0" smtClean="0"/>
              <a:t>getragen. Mit der Einstufung der Kinder</a:t>
            </a:r>
          </a:p>
          <a:p>
            <a:pPr>
              <a:defRPr/>
            </a:pPr>
            <a:r>
              <a:rPr lang="de-DE" dirty="0" smtClean="0"/>
              <a:t>in die jeweiligen Kurse ist jedoch</a:t>
            </a:r>
          </a:p>
          <a:p>
            <a:pPr>
              <a:defRPr/>
            </a:pPr>
            <a:r>
              <a:rPr lang="de-DE" dirty="0" smtClean="0"/>
              <a:t>noch keine endgültige Entscheidung</a:t>
            </a:r>
          </a:p>
          <a:p>
            <a:pPr>
              <a:defRPr/>
            </a:pPr>
            <a:r>
              <a:rPr lang="de-DE" dirty="0" smtClean="0"/>
              <a:t>über ihren Schulabschluss getroffen. So</a:t>
            </a:r>
          </a:p>
          <a:p>
            <a:pPr>
              <a:defRPr/>
            </a:pPr>
            <a:r>
              <a:rPr lang="de-DE" dirty="0" smtClean="0"/>
              <a:t>besteht im Prinzip zum Ende jedes Halbjahres die Möglichkeit, in ein</a:t>
            </a:r>
          </a:p>
          <a:p>
            <a:pPr>
              <a:defRPr/>
            </a:pPr>
            <a:r>
              <a:rPr lang="de-DE" dirty="0" smtClean="0"/>
              <a:t>höheres oder niedrigeres Kursniveau </a:t>
            </a:r>
            <a:r>
              <a:rPr lang="de-DE" dirty="0" err="1" smtClean="0"/>
              <a:t>umgestuft</a:t>
            </a:r>
            <a:r>
              <a:rPr lang="de-DE" dirty="0" smtClean="0"/>
              <a:t> zu werden. In den Fächern</a:t>
            </a:r>
          </a:p>
          <a:p>
            <a:pPr>
              <a:defRPr/>
            </a:pPr>
            <a:r>
              <a:rPr lang="de-DE" dirty="0" smtClean="0"/>
              <a:t>Gesellschaftslehre und Arbeitslehre, Musik, Bildende Kunst und</a:t>
            </a:r>
          </a:p>
          <a:p>
            <a:pPr>
              <a:defRPr/>
            </a:pPr>
            <a:r>
              <a:rPr lang="de-DE" dirty="0" smtClean="0"/>
              <a:t>Sport sowie Religion oder Ethik werden die Schülerinnen und Schüler</a:t>
            </a:r>
          </a:p>
          <a:p>
            <a:pPr>
              <a:defRPr/>
            </a:pPr>
            <a:r>
              <a:rPr lang="de-DE" dirty="0" smtClean="0"/>
              <a:t>gemeinsam unterrichtet, was innere Differenzierung nicht ausschließt.</a:t>
            </a:r>
            <a:endParaRPr lang="de-DE" dirty="0"/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D89FA340-68B1-457C-B488-152283132B70}" type="slidenum">
              <a:rPr lang="de-DE" smtClean="0">
                <a:cs typeface="Arial" charset="0"/>
              </a:rPr>
              <a:pPr defTabSz="990600"/>
              <a:t>10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84938" y="0"/>
            <a:ext cx="1820862" cy="6286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19175" y="0"/>
            <a:ext cx="5313363" cy="62865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0"/>
            <a:ext cx="7118350" cy="9048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01738" y="1208088"/>
            <a:ext cx="3475037" cy="5078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29175" y="1208088"/>
            <a:ext cx="3476625" cy="2462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29175" y="3822700"/>
            <a:ext cx="3476625" cy="2463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0"/>
            <a:ext cx="7118350" cy="9048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201738" y="1208088"/>
            <a:ext cx="7104062" cy="5078412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0"/>
            <a:ext cx="7118350" cy="9048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01738" y="1208088"/>
            <a:ext cx="3475037" cy="5078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9175" y="1208088"/>
            <a:ext cx="3476625" cy="5078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01738" y="1208088"/>
            <a:ext cx="3475037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9175" y="1208088"/>
            <a:ext cx="3476625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012825" cy="6858000"/>
          </a:xfrm>
          <a:prstGeom prst="rect">
            <a:avLst/>
          </a:prstGeom>
          <a:solidFill>
            <a:srgbClr val="FDE53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 rot="16200000">
            <a:off x="4572794" y="-3559969"/>
            <a:ext cx="1012825" cy="8132763"/>
          </a:xfrm>
          <a:prstGeom prst="rect">
            <a:avLst/>
          </a:prstGeom>
          <a:solidFill>
            <a:srgbClr val="FDE53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0"/>
            <a:ext cx="711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1738" y="1208088"/>
            <a:ext cx="71040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Console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Console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Console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Console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Console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Console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Console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Console" pitchFamily="49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71438" y="33338"/>
            <a:ext cx="7118350" cy="904875"/>
          </a:xfrm>
        </p:spPr>
        <p:txBody>
          <a:bodyPr/>
          <a:lstStyle/>
          <a:p>
            <a:r>
              <a:rPr lang="de-DE" sz="3200" dirty="0" smtClean="0">
                <a:solidFill>
                  <a:srgbClr val="C00000"/>
                </a:solidFill>
                <a:latin typeface="Verdana" pitchFamily="34" charset="0"/>
              </a:rPr>
              <a:t>Welche Schule für mein Kind?</a:t>
            </a:r>
          </a:p>
        </p:txBody>
      </p:sp>
      <p:pic>
        <p:nvPicPr>
          <p:cNvPr id="18434" name="Picture 2" descr="C:\Users\Familie Braunstein\Desktop\Schullaufbahnentscheid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764251"/>
            <a:ext cx="38671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Group 3"/>
          <p:cNvGrpSpPr>
            <a:grpSpLocks noChangeAspect="1"/>
          </p:cNvGrpSpPr>
          <p:nvPr/>
        </p:nvGrpSpPr>
        <p:grpSpPr bwMode="auto">
          <a:xfrm>
            <a:off x="8081963" y="0"/>
            <a:ext cx="1062037" cy="728663"/>
            <a:chOff x="3757" y="2981"/>
            <a:chExt cx="3600" cy="2216"/>
          </a:xfrm>
        </p:grpSpPr>
        <p:sp>
          <p:nvSpPr>
            <p:cNvPr id="184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57" y="2981"/>
              <a:ext cx="3600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8" name="Freeform 5"/>
            <p:cNvSpPr>
              <a:spLocks/>
            </p:cNvSpPr>
            <p:nvPr/>
          </p:nvSpPr>
          <p:spPr bwMode="auto">
            <a:xfrm>
              <a:off x="4330" y="3223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9" name="Freeform 6"/>
            <p:cNvSpPr>
              <a:spLocks/>
            </p:cNvSpPr>
            <p:nvPr/>
          </p:nvSpPr>
          <p:spPr bwMode="auto">
            <a:xfrm>
              <a:off x="4117" y="388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0" name="Freeform 7"/>
            <p:cNvSpPr>
              <a:spLocks/>
            </p:cNvSpPr>
            <p:nvPr/>
          </p:nvSpPr>
          <p:spPr bwMode="auto">
            <a:xfrm>
              <a:off x="3760" y="3689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1" name="Freeform 8"/>
            <p:cNvSpPr>
              <a:spLocks/>
            </p:cNvSpPr>
            <p:nvPr/>
          </p:nvSpPr>
          <p:spPr bwMode="auto">
            <a:xfrm>
              <a:off x="4117" y="406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2" name="Freeform 9"/>
            <p:cNvSpPr>
              <a:spLocks/>
            </p:cNvSpPr>
            <p:nvPr/>
          </p:nvSpPr>
          <p:spPr bwMode="auto">
            <a:xfrm>
              <a:off x="4297" y="3757"/>
              <a:ext cx="2526" cy="771"/>
            </a:xfrm>
            <a:custGeom>
              <a:avLst/>
              <a:gdLst>
                <a:gd name="T0" fmla="*/ 2169 w 2526"/>
                <a:gd name="T1" fmla="*/ 2 h 771"/>
                <a:gd name="T2" fmla="*/ 2273 w 2526"/>
                <a:gd name="T3" fmla="*/ 0 h 771"/>
                <a:gd name="T4" fmla="*/ 2354 w 2526"/>
                <a:gd name="T5" fmla="*/ 7 h 771"/>
                <a:gd name="T6" fmla="*/ 2418 w 2526"/>
                <a:gd name="T7" fmla="*/ 21 h 771"/>
                <a:gd name="T8" fmla="*/ 2465 w 2526"/>
                <a:gd name="T9" fmla="*/ 38 h 771"/>
                <a:gd name="T10" fmla="*/ 2496 w 2526"/>
                <a:gd name="T11" fmla="*/ 55 h 771"/>
                <a:gd name="T12" fmla="*/ 2515 w 2526"/>
                <a:gd name="T13" fmla="*/ 69 h 771"/>
                <a:gd name="T14" fmla="*/ 2524 w 2526"/>
                <a:gd name="T15" fmla="*/ 78 h 771"/>
                <a:gd name="T16" fmla="*/ 2524 w 2526"/>
                <a:gd name="T17" fmla="*/ 79 h 771"/>
                <a:gd name="T18" fmla="*/ 2515 w 2526"/>
                <a:gd name="T19" fmla="*/ 78 h 771"/>
                <a:gd name="T20" fmla="*/ 2496 w 2526"/>
                <a:gd name="T21" fmla="*/ 74 h 771"/>
                <a:gd name="T22" fmla="*/ 2463 w 2526"/>
                <a:gd name="T23" fmla="*/ 72 h 771"/>
                <a:gd name="T24" fmla="*/ 2417 w 2526"/>
                <a:gd name="T25" fmla="*/ 71 h 771"/>
                <a:gd name="T26" fmla="*/ 2353 w 2526"/>
                <a:gd name="T27" fmla="*/ 72 h 771"/>
                <a:gd name="T28" fmla="*/ 2268 w 2526"/>
                <a:gd name="T29" fmla="*/ 78 h 771"/>
                <a:gd name="T30" fmla="*/ 2162 w 2526"/>
                <a:gd name="T31" fmla="*/ 86 h 771"/>
                <a:gd name="T32" fmla="*/ 2043 w 2526"/>
                <a:gd name="T33" fmla="*/ 102 h 771"/>
                <a:gd name="T34" fmla="*/ 1911 w 2526"/>
                <a:gd name="T35" fmla="*/ 128 h 771"/>
                <a:gd name="T36" fmla="*/ 1762 w 2526"/>
                <a:gd name="T37" fmla="*/ 164 h 771"/>
                <a:gd name="T38" fmla="*/ 1603 w 2526"/>
                <a:gd name="T39" fmla="*/ 207 h 771"/>
                <a:gd name="T40" fmla="*/ 1433 w 2526"/>
                <a:gd name="T41" fmla="*/ 259 h 771"/>
                <a:gd name="T42" fmla="*/ 1260 w 2526"/>
                <a:gd name="T43" fmla="*/ 314 h 771"/>
                <a:gd name="T44" fmla="*/ 1085 w 2526"/>
                <a:gd name="T45" fmla="*/ 371 h 771"/>
                <a:gd name="T46" fmla="*/ 910 w 2526"/>
                <a:gd name="T47" fmla="*/ 432 h 771"/>
                <a:gd name="T48" fmla="*/ 742 w 2526"/>
                <a:gd name="T49" fmla="*/ 491 h 771"/>
                <a:gd name="T50" fmla="*/ 582 w 2526"/>
                <a:gd name="T51" fmla="*/ 549 h 771"/>
                <a:gd name="T52" fmla="*/ 435 w 2526"/>
                <a:gd name="T53" fmla="*/ 605 h 771"/>
                <a:gd name="T54" fmla="*/ 304 w 2526"/>
                <a:gd name="T55" fmla="*/ 653 h 771"/>
                <a:gd name="T56" fmla="*/ 191 w 2526"/>
                <a:gd name="T57" fmla="*/ 696 h 771"/>
                <a:gd name="T58" fmla="*/ 101 w 2526"/>
                <a:gd name="T59" fmla="*/ 731 h 771"/>
                <a:gd name="T60" fmla="*/ 39 w 2526"/>
                <a:gd name="T61" fmla="*/ 755 h 771"/>
                <a:gd name="T62" fmla="*/ 4 w 2526"/>
                <a:gd name="T63" fmla="*/ 769 h 771"/>
                <a:gd name="T64" fmla="*/ 4 w 2526"/>
                <a:gd name="T65" fmla="*/ 769 h 771"/>
                <a:gd name="T66" fmla="*/ 30 w 2526"/>
                <a:gd name="T67" fmla="*/ 757 h 771"/>
                <a:gd name="T68" fmla="*/ 82 w 2526"/>
                <a:gd name="T69" fmla="*/ 733 h 771"/>
                <a:gd name="T70" fmla="*/ 156 w 2526"/>
                <a:gd name="T71" fmla="*/ 700 h 771"/>
                <a:gd name="T72" fmla="*/ 252 w 2526"/>
                <a:gd name="T73" fmla="*/ 657 h 771"/>
                <a:gd name="T74" fmla="*/ 366 w 2526"/>
                <a:gd name="T75" fmla="*/ 606 h 771"/>
                <a:gd name="T76" fmla="*/ 496 w 2526"/>
                <a:gd name="T77" fmla="*/ 548 h 771"/>
                <a:gd name="T78" fmla="*/ 641 w 2526"/>
                <a:gd name="T79" fmla="*/ 485 h 771"/>
                <a:gd name="T80" fmla="*/ 759 w 2526"/>
                <a:gd name="T81" fmla="*/ 434 h 771"/>
                <a:gd name="T82" fmla="*/ 840 w 2526"/>
                <a:gd name="T83" fmla="*/ 399 h 771"/>
                <a:gd name="T84" fmla="*/ 924 w 2526"/>
                <a:gd name="T85" fmla="*/ 364 h 771"/>
                <a:gd name="T86" fmla="*/ 1008 w 2526"/>
                <a:gd name="T87" fmla="*/ 330 h 771"/>
                <a:gd name="T88" fmla="*/ 1095 w 2526"/>
                <a:gd name="T89" fmla="*/ 295 h 771"/>
                <a:gd name="T90" fmla="*/ 1182 w 2526"/>
                <a:gd name="T91" fmla="*/ 261 h 771"/>
                <a:gd name="T92" fmla="*/ 1270 w 2526"/>
                <a:gd name="T93" fmla="*/ 228 h 771"/>
                <a:gd name="T94" fmla="*/ 1358 w 2526"/>
                <a:gd name="T95" fmla="*/ 195 h 771"/>
                <a:gd name="T96" fmla="*/ 1447 w 2526"/>
                <a:gd name="T97" fmla="*/ 166 h 771"/>
                <a:gd name="T98" fmla="*/ 1537 w 2526"/>
                <a:gd name="T99" fmla="*/ 136 h 771"/>
                <a:gd name="T100" fmla="*/ 1625 w 2526"/>
                <a:gd name="T101" fmla="*/ 109 h 771"/>
                <a:gd name="T102" fmla="*/ 1715 w 2526"/>
                <a:gd name="T103" fmla="*/ 85 h 771"/>
                <a:gd name="T104" fmla="*/ 1804 w 2526"/>
                <a:gd name="T105" fmla="*/ 62 h 771"/>
                <a:gd name="T106" fmla="*/ 1892 w 2526"/>
                <a:gd name="T107" fmla="*/ 43 h 771"/>
                <a:gd name="T108" fmla="*/ 1980 w 2526"/>
                <a:gd name="T109" fmla="*/ 26 h 771"/>
                <a:gd name="T110" fmla="*/ 2065 w 2526"/>
                <a:gd name="T111" fmla="*/ 12 h 7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6"/>
                <a:gd name="T169" fmla="*/ 0 h 771"/>
                <a:gd name="T170" fmla="*/ 2526 w 2526"/>
                <a:gd name="T171" fmla="*/ 771 h 7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6" h="771">
                  <a:moveTo>
                    <a:pt x="2108" y="7"/>
                  </a:moveTo>
                  <a:lnTo>
                    <a:pt x="2169" y="2"/>
                  </a:lnTo>
                  <a:lnTo>
                    <a:pt x="2223" y="0"/>
                  </a:lnTo>
                  <a:lnTo>
                    <a:pt x="2273" y="0"/>
                  </a:lnTo>
                  <a:lnTo>
                    <a:pt x="2316" y="3"/>
                  </a:lnTo>
                  <a:lnTo>
                    <a:pt x="2354" y="7"/>
                  </a:lnTo>
                  <a:lnTo>
                    <a:pt x="2389" y="14"/>
                  </a:lnTo>
                  <a:lnTo>
                    <a:pt x="2418" y="21"/>
                  </a:lnTo>
                  <a:lnTo>
                    <a:pt x="2444" y="29"/>
                  </a:lnTo>
                  <a:lnTo>
                    <a:pt x="2465" y="38"/>
                  </a:lnTo>
                  <a:lnTo>
                    <a:pt x="2482" y="47"/>
                  </a:lnTo>
                  <a:lnTo>
                    <a:pt x="2496" y="55"/>
                  </a:lnTo>
                  <a:lnTo>
                    <a:pt x="2508" y="62"/>
                  </a:lnTo>
                  <a:lnTo>
                    <a:pt x="2515" y="69"/>
                  </a:lnTo>
                  <a:lnTo>
                    <a:pt x="2522" y="74"/>
                  </a:lnTo>
                  <a:lnTo>
                    <a:pt x="2524" y="78"/>
                  </a:lnTo>
                  <a:lnTo>
                    <a:pt x="2526" y="79"/>
                  </a:lnTo>
                  <a:lnTo>
                    <a:pt x="2524" y="79"/>
                  </a:lnTo>
                  <a:lnTo>
                    <a:pt x="2522" y="78"/>
                  </a:lnTo>
                  <a:lnTo>
                    <a:pt x="2515" y="78"/>
                  </a:lnTo>
                  <a:lnTo>
                    <a:pt x="2508" y="76"/>
                  </a:lnTo>
                  <a:lnTo>
                    <a:pt x="2496" y="74"/>
                  </a:lnTo>
                  <a:lnTo>
                    <a:pt x="2482" y="72"/>
                  </a:lnTo>
                  <a:lnTo>
                    <a:pt x="2463" y="72"/>
                  </a:lnTo>
                  <a:lnTo>
                    <a:pt x="2443" y="71"/>
                  </a:lnTo>
                  <a:lnTo>
                    <a:pt x="2417" y="71"/>
                  </a:lnTo>
                  <a:lnTo>
                    <a:pt x="2387" y="71"/>
                  </a:lnTo>
                  <a:lnTo>
                    <a:pt x="2353" y="72"/>
                  </a:lnTo>
                  <a:lnTo>
                    <a:pt x="2313" y="74"/>
                  </a:lnTo>
                  <a:lnTo>
                    <a:pt x="2268" y="78"/>
                  </a:lnTo>
                  <a:lnTo>
                    <a:pt x="2217" y="81"/>
                  </a:lnTo>
                  <a:lnTo>
                    <a:pt x="2162" y="86"/>
                  </a:lnTo>
                  <a:lnTo>
                    <a:pt x="2101" y="93"/>
                  </a:lnTo>
                  <a:lnTo>
                    <a:pt x="2043" y="102"/>
                  </a:lnTo>
                  <a:lnTo>
                    <a:pt x="1978" y="114"/>
                  </a:lnTo>
                  <a:lnTo>
                    <a:pt x="1911" y="128"/>
                  </a:lnTo>
                  <a:lnTo>
                    <a:pt x="1838" y="145"/>
                  </a:lnTo>
                  <a:lnTo>
                    <a:pt x="1762" y="164"/>
                  </a:lnTo>
                  <a:lnTo>
                    <a:pt x="1684" y="185"/>
                  </a:lnTo>
                  <a:lnTo>
                    <a:pt x="1603" y="207"/>
                  </a:lnTo>
                  <a:lnTo>
                    <a:pt x="1519" y="233"/>
                  </a:lnTo>
                  <a:lnTo>
                    <a:pt x="1433" y="259"/>
                  </a:lnTo>
                  <a:lnTo>
                    <a:pt x="1346" y="285"/>
                  </a:lnTo>
                  <a:lnTo>
                    <a:pt x="1260" y="314"/>
                  </a:lnTo>
                  <a:lnTo>
                    <a:pt x="1171" y="342"/>
                  </a:lnTo>
                  <a:lnTo>
                    <a:pt x="1085" y="371"/>
                  </a:lnTo>
                  <a:lnTo>
                    <a:pt x="996" y="402"/>
                  </a:lnTo>
                  <a:lnTo>
                    <a:pt x="910" y="432"/>
                  </a:lnTo>
                  <a:lnTo>
                    <a:pt x="825" y="461"/>
                  </a:lnTo>
                  <a:lnTo>
                    <a:pt x="742" y="491"/>
                  </a:lnTo>
                  <a:lnTo>
                    <a:pt x="660" y="520"/>
                  </a:lnTo>
                  <a:lnTo>
                    <a:pt x="582" y="549"/>
                  </a:lnTo>
                  <a:lnTo>
                    <a:pt x="506" y="577"/>
                  </a:lnTo>
                  <a:lnTo>
                    <a:pt x="435" y="605"/>
                  </a:lnTo>
                  <a:lnTo>
                    <a:pt x="366" y="629"/>
                  </a:lnTo>
                  <a:lnTo>
                    <a:pt x="304" y="653"/>
                  </a:lnTo>
                  <a:lnTo>
                    <a:pt x="245" y="676"/>
                  </a:lnTo>
                  <a:lnTo>
                    <a:pt x="191" y="696"/>
                  </a:lnTo>
                  <a:lnTo>
                    <a:pt x="142" y="715"/>
                  </a:lnTo>
                  <a:lnTo>
                    <a:pt x="101" y="731"/>
                  </a:lnTo>
                  <a:lnTo>
                    <a:pt x="66" y="745"/>
                  </a:lnTo>
                  <a:lnTo>
                    <a:pt x="39" y="755"/>
                  </a:lnTo>
                  <a:lnTo>
                    <a:pt x="18" y="764"/>
                  </a:lnTo>
                  <a:lnTo>
                    <a:pt x="4" y="769"/>
                  </a:lnTo>
                  <a:lnTo>
                    <a:pt x="0" y="771"/>
                  </a:lnTo>
                  <a:lnTo>
                    <a:pt x="4" y="769"/>
                  </a:lnTo>
                  <a:lnTo>
                    <a:pt x="14" y="764"/>
                  </a:lnTo>
                  <a:lnTo>
                    <a:pt x="30" y="757"/>
                  </a:lnTo>
                  <a:lnTo>
                    <a:pt x="54" y="746"/>
                  </a:lnTo>
                  <a:lnTo>
                    <a:pt x="82" y="733"/>
                  </a:lnTo>
                  <a:lnTo>
                    <a:pt x="116" y="717"/>
                  </a:lnTo>
                  <a:lnTo>
                    <a:pt x="156" y="700"/>
                  </a:lnTo>
                  <a:lnTo>
                    <a:pt x="201" y="679"/>
                  </a:lnTo>
                  <a:lnTo>
                    <a:pt x="252" y="657"/>
                  </a:lnTo>
                  <a:lnTo>
                    <a:pt x="305" y="632"/>
                  </a:lnTo>
                  <a:lnTo>
                    <a:pt x="366" y="606"/>
                  </a:lnTo>
                  <a:lnTo>
                    <a:pt x="428" y="579"/>
                  </a:lnTo>
                  <a:lnTo>
                    <a:pt x="496" y="548"/>
                  </a:lnTo>
                  <a:lnTo>
                    <a:pt x="567" y="517"/>
                  </a:lnTo>
                  <a:lnTo>
                    <a:pt x="641" y="485"/>
                  </a:lnTo>
                  <a:lnTo>
                    <a:pt x="719" y="451"/>
                  </a:lnTo>
                  <a:lnTo>
                    <a:pt x="759" y="434"/>
                  </a:lnTo>
                  <a:lnTo>
                    <a:pt x="801" y="416"/>
                  </a:lnTo>
                  <a:lnTo>
                    <a:pt x="840" y="399"/>
                  </a:lnTo>
                  <a:lnTo>
                    <a:pt x="882" y="382"/>
                  </a:lnTo>
                  <a:lnTo>
                    <a:pt x="924" y="364"/>
                  </a:lnTo>
                  <a:lnTo>
                    <a:pt x="967" y="347"/>
                  </a:lnTo>
                  <a:lnTo>
                    <a:pt x="1008" y="330"/>
                  </a:lnTo>
                  <a:lnTo>
                    <a:pt x="1052" y="311"/>
                  </a:lnTo>
                  <a:lnTo>
                    <a:pt x="1095" y="295"/>
                  </a:lnTo>
                  <a:lnTo>
                    <a:pt x="1138" y="278"/>
                  </a:lnTo>
                  <a:lnTo>
                    <a:pt x="1182" y="261"/>
                  </a:lnTo>
                  <a:lnTo>
                    <a:pt x="1225" y="244"/>
                  </a:lnTo>
                  <a:lnTo>
                    <a:pt x="1270" y="228"/>
                  </a:lnTo>
                  <a:lnTo>
                    <a:pt x="1313" y="211"/>
                  </a:lnTo>
                  <a:lnTo>
                    <a:pt x="1358" y="195"/>
                  </a:lnTo>
                  <a:lnTo>
                    <a:pt x="1403" y="180"/>
                  </a:lnTo>
                  <a:lnTo>
                    <a:pt x="1447" y="166"/>
                  </a:lnTo>
                  <a:lnTo>
                    <a:pt x="1492" y="150"/>
                  </a:lnTo>
                  <a:lnTo>
                    <a:pt x="1537" y="136"/>
                  </a:lnTo>
                  <a:lnTo>
                    <a:pt x="1582" y="123"/>
                  </a:lnTo>
                  <a:lnTo>
                    <a:pt x="1625" y="109"/>
                  </a:lnTo>
                  <a:lnTo>
                    <a:pt x="1670" y="97"/>
                  </a:lnTo>
                  <a:lnTo>
                    <a:pt x="1715" y="85"/>
                  </a:lnTo>
                  <a:lnTo>
                    <a:pt x="1760" y="72"/>
                  </a:lnTo>
                  <a:lnTo>
                    <a:pt x="1804" y="62"/>
                  </a:lnTo>
                  <a:lnTo>
                    <a:pt x="1849" y="52"/>
                  </a:lnTo>
                  <a:lnTo>
                    <a:pt x="1892" y="43"/>
                  </a:lnTo>
                  <a:lnTo>
                    <a:pt x="1935" y="34"/>
                  </a:lnTo>
                  <a:lnTo>
                    <a:pt x="1980" y="26"/>
                  </a:lnTo>
                  <a:lnTo>
                    <a:pt x="2023" y="19"/>
                  </a:lnTo>
                  <a:lnTo>
                    <a:pt x="2065" y="12"/>
                  </a:lnTo>
                  <a:lnTo>
                    <a:pt x="210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3" name="Freeform 10"/>
            <p:cNvSpPr>
              <a:spLocks/>
            </p:cNvSpPr>
            <p:nvPr/>
          </p:nvSpPr>
          <p:spPr bwMode="auto">
            <a:xfrm>
              <a:off x="4297" y="3341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4" name="Freeform 11"/>
            <p:cNvSpPr>
              <a:spLocks/>
            </p:cNvSpPr>
            <p:nvPr/>
          </p:nvSpPr>
          <p:spPr bwMode="auto">
            <a:xfrm>
              <a:off x="3757" y="3881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36" name="Textfeld 3"/>
          <p:cNvSpPr txBox="1">
            <a:spLocks noChangeArrowheads="1"/>
          </p:cNvSpPr>
          <p:nvPr/>
        </p:nvSpPr>
        <p:spPr bwMode="auto">
          <a:xfrm>
            <a:off x="2771775" y="5049838"/>
            <a:ext cx="42481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rgbClr val="2D2D8A"/>
                </a:solidFill>
                <a:latin typeface="Verdana" pitchFamily="34" charset="0"/>
              </a:rPr>
              <a:t>Informationsabend der Zeppelinschule Speyer</a:t>
            </a:r>
          </a:p>
          <a:p>
            <a:endParaRPr lang="de-DE" sz="2400" b="1" dirty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de-DE" sz="2000" b="1" dirty="0" smtClean="0">
                <a:solidFill>
                  <a:srgbClr val="C00000"/>
                </a:solidFill>
                <a:latin typeface="Verdana" pitchFamily="34" charset="0"/>
              </a:rPr>
              <a:t>29.10.2019, </a:t>
            </a:r>
            <a:r>
              <a:rPr lang="de-DE" sz="2000" b="1" dirty="0">
                <a:solidFill>
                  <a:srgbClr val="C00000"/>
                </a:solidFill>
                <a:latin typeface="Verdana" pitchFamily="34" charset="0"/>
              </a:rPr>
              <a:t>19:30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0"/>
            <a:ext cx="7118350" cy="904875"/>
          </a:xfrm>
        </p:spPr>
        <p:txBody>
          <a:bodyPr/>
          <a:lstStyle/>
          <a:p>
            <a:pPr eaLnBrk="1" hangingPunct="1"/>
            <a:r>
              <a:rPr lang="de-DE" sz="3600" smtClean="0">
                <a:solidFill>
                  <a:srgbClr val="CC0000"/>
                </a:solidFill>
                <a:latin typeface="Verdana" pitchFamily="34" charset="0"/>
              </a:rPr>
              <a:t>Und zum Schluss… </a:t>
            </a:r>
          </a:p>
        </p:txBody>
      </p:sp>
      <p:pic>
        <p:nvPicPr>
          <p:cNvPr id="4" name="Picture 4" descr="C:\Users\Familie Braunstein\AppData\Local\Microsoft\Windows\Temporary Internet Files\Content.IE5\TAHS0QG6\MC90042446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484313"/>
            <a:ext cx="37560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4752975"/>
            <a:ext cx="86312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400" b="1">
                <a:solidFill>
                  <a:srgbClr val="CC0000"/>
                </a:solidFill>
                <a:latin typeface="Verdana" pitchFamily="34" charset="0"/>
              </a:rPr>
              <a:t>… wünschen wir Ihnen Besonnenheit und eine glückliche Hand bei der Entscheidung zum Wohle Ihres </a:t>
            </a:r>
            <a:r>
              <a:rPr lang="de-DE" sz="2400" b="1" i="1">
                <a:solidFill>
                  <a:srgbClr val="CC0000"/>
                </a:solidFill>
                <a:latin typeface="Verdana" pitchFamily="34" charset="0"/>
              </a:rPr>
              <a:t>Kindes</a:t>
            </a:r>
            <a:r>
              <a:rPr lang="de-DE" sz="2400" b="1">
                <a:solidFill>
                  <a:srgbClr val="CC0000"/>
                </a:solidFill>
                <a:latin typeface="Verdana" pitchFamily="34" charset="0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41425" y="1133475"/>
            <a:ext cx="7064375" cy="5326063"/>
          </a:xfrm>
        </p:spPr>
        <p:txBody>
          <a:bodyPr/>
          <a:lstStyle/>
          <a:p>
            <a:pPr eaLnBrk="1" hangingPunct="1"/>
            <a:r>
              <a:rPr lang="de-DE" smtClean="0"/>
              <a:t>Ca. 400 Schülerinnen</a:t>
            </a:r>
          </a:p>
          <a:p>
            <a:pPr eaLnBrk="1" hangingPunct="1"/>
            <a:r>
              <a:rPr lang="de-DE" smtClean="0"/>
              <a:t>Kirchliche Trägerschaft</a:t>
            </a:r>
          </a:p>
          <a:p>
            <a:pPr eaLnBrk="1" hangingPunct="1"/>
            <a:r>
              <a:rPr lang="de-DE" smtClean="0"/>
              <a:t>Zugang nur über Auswahlverfahren</a:t>
            </a:r>
          </a:p>
          <a:p>
            <a:pPr eaLnBrk="1" hangingPunct="1"/>
            <a:r>
              <a:rPr lang="de-DE" smtClean="0"/>
              <a:t>Zu Beginn der 7. Klasse verschiedene Wahlpflichtfächer:</a:t>
            </a:r>
          </a:p>
          <a:p>
            <a:pPr marL="522288" lvl="1" indent="0" eaLnBrk="1" hangingPunct="1">
              <a:buFontTx/>
              <a:buNone/>
            </a:pPr>
            <a:r>
              <a:rPr lang="de-DE" smtClean="0"/>
              <a:t>Französisch als 2. Fremdsprache</a:t>
            </a:r>
          </a:p>
          <a:p>
            <a:pPr marL="522288" lvl="1" indent="0" eaLnBrk="1" hangingPunct="1">
              <a:buFontTx/>
              <a:buNone/>
            </a:pPr>
            <a:r>
              <a:rPr lang="de-DE" sz="2200" smtClean="0"/>
              <a:t>EDV / IT Informationstechnologie/</a:t>
            </a:r>
          </a:p>
          <a:p>
            <a:pPr marL="522288" lvl="1" indent="0" eaLnBrk="1" hangingPunct="1">
              <a:buFontTx/>
              <a:buNone/>
            </a:pPr>
            <a:r>
              <a:rPr lang="de-DE" sz="2200" smtClean="0"/>
              <a:t>Familienhauswesen / Kunst / Technisches Zeichnen /Mathematik / Naturwissenschaften/ Spanisch ab Kl. 9 / Sozialpädagogik / Wiso</a:t>
            </a:r>
          </a:p>
          <a:p>
            <a:pPr eaLnBrk="1" hangingPunct="1"/>
            <a:r>
              <a:rPr lang="de-DE" smtClean="0"/>
              <a:t>Zu Beginn von Klasse 9 erneute Wahl</a:t>
            </a:r>
          </a:p>
          <a:p>
            <a:pPr eaLnBrk="1" hangingPunct="1"/>
            <a:r>
              <a:rPr lang="de-DE" smtClean="0"/>
              <a:t>Bleibt „normale“ Realschule</a:t>
            </a:r>
          </a:p>
          <a:p>
            <a:pPr eaLnBrk="1" hangingPunct="1">
              <a:buFont typeface="Wingdings" pitchFamily="2" charset="2"/>
              <a:buNone/>
            </a:pPr>
            <a:endParaRPr lang="de-DE" sz="2000" smtClean="0"/>
          </a:p>
          <a:p>
            <a:pPr eaLnBrk="1" hangingPunct="1"/>
            <a:endParaRPr lang="de-DE" sz="2000" smtClean="0"/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Edith-Stein-Realschule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5875" y="1449388"/>
            <a:ext cx="7375525" cy="4545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000" smtClean="0"/>
              <a:t>Neusprachliches Mädchengymnasium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Kirchliche Trägerschaft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Zugang nur über Auswahlverfahren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Ca. 700 Schülerinnen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erste Fremdsprache Englisch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Ab Klasse 6 zweite Fremdsprache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smtClean="0"/>
              <a:t>Französisch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smtClean="0"/>
              <a:t>Latein</a:t>
            </a:r>
          </a:p>
          <a:p>
            <a:pPr lvl="1" eaLnBrk="1" hangingPunct="1">
              <a:lnSpc>
                <a:spcPct val="80000"/>
              </a:lnSpc>
            </a:pPr>
            <a:endParaRPr lang="de-DE" sz="1800" smtClean="0"/>
          </a:p>
          <a:p>
            <a:pPr eaLnBrk="1" hangingPunct="1"/>
            <a:r>
              <a:rPr lang="de-DE" sz="2000" smtClean="0"/>
              <a:t>Ab Klasse 9 freiwillig dritte Fremdsprache (Latein: Erwerb des Latinums , Französisch oder Spanisch)</a:t>
            </a:r>
          </a:p>
          <a:p>
            <a:pPr eaLnBrk="1" hangingPunct="1"/>
            <a:r>
              <a:rPr lang="de-DE" sz="2000" smtClean="0"/>
              <a:t>Erweitertes Unterrichtsangebot im Bereich Musik (Musikklasse, Leistungskurs Musik)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Edith-Stein-Gymnasium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1425" y="1223963"/>
            <a:ext cx="7375525" cy="5078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de-DE" sz="2000" smtClean="0"/>
              <a:t>Neusprachliches Gymnasium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Ca. 1100 Schüler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erste Fremdsprache Englisch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Besonderheit: Projektklasse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Schwerpunkt Medienpädagogik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Ab Klasse 6 zweite Fremdsprache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sz="2000" smtClean="0"/>
          </a:p>
          <a:p>
            <a:pPr lvl="2" eaLnBrk="1" hangingPunct="1">
              <a:lnSpc>
                <a:spcPct val="80000"/>
              </a:lnSpc>
            </a:pPr>
            <a:r>
              <a:rPr lang="de-DE" sz="2000" smtClean="0"/>
              <a:t>Französisch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smtClean="0"/>
              <a:t>Latein</a:t>
            </a:r>
          </a:p>
          <a:p>
            <a:pPr lvl="1" eaLnBrk="1" hangingPunct="1">
              <a:lnSpc>
                <a:spcPct val="80000"/>
              </a:lnSpc>
            </a:pPr>
            <a:endParaRPr lang="de-DE" smtClean="0"/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Ab Klasse 9 freiwillig dritte Fremdsprache (Französisch, Latein (Latinum) , Spanisch, Russisch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Friedr.-Magnus-Schwerd-Gymnasium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5875" y="1538288"/>
            <a:ext cx="7375525" cy="4905375"/>
          </a:xfrm>
        </p:spPr>
        <p:txBody>
          <a:bodyPr/>
          <a:lstStyle/>
          <a:p>
            <a:pPr eaLnBrk="1" hangingPunct="1"/>
            <a:r>
              <a:rPr lang="de-DE" sz="2000" smtClean="0"/>
              <a:t>Neusprachliches Gymnasium</a:t>
            </a:r>
          </a:p>
          <a:p>
            <a:pPr eaLnBrk="1" hangingPunct="1"/>
            <a:r>
              <a:rPr lang="de-DE" sz="2000" smtClean="0"/>
              <a:t>Ca. 1100 Schüler</a:t>
            </a:r>
          </a:p>
          <a:p>
            <a:pPr eaLnBrk="1" hangingPunct="1"/>
            <a:r>
              <a:rPr lang="de-DE" sz="2000" smtClean="0"/>
              <a:t>erste Fremdsprache</a:t>
            </a:r>
            <a:r>
              <a:rPr lang="de-DE" sz="1600" smtClean="0"/>
              <a:t> </a:t>
            </a:r>
          </a:p>
          <a:p>
            <a:pPr lvl="2" eaLnBrk="1" hangingPunct="1"/>
            <a:r>
              <a:rPr lang="de-DE" sz="2000" smtClean="0"/>
              <a:t>Englisch</a:t>
            </a:r>
          </a:p>
          <a:p>
            <a:pPr lvl="2" eaLnBrk="1" hangingPunct="1"/>
            <a:r>
              <a:rPr lang="de-DE" sz="2000" smtClean="0"/>
              <a:t>Französisch</a:t>
            </a:r>
          </a:p>
          <a:p>
            <a:pPr lvl="2" eaLnBrk="1" hangingPunct="1">
              <a:buFontTx/>
              <a:buNone/>
            </a:pPr>
            <a:endParaRPr lang="de-DE" sz="1200" smtClean="0"/>
          </a:p>
          <a:p>
            <a:pPr eaLnBrk="1" hangingPunct="1"/>
            <a:r>
              <a:rPr lang="de-DE" sz="2000" smtClean="0"/>
              <a:t>Ab Klasse 6 zweite Fremdsprache</a:t>
            </a:r>
          </a:p>
          <a:p>
            <a:pPr lvl="2" eaLnBrk="1" hangingPunct="1"/>
            <a:r>
              <a:rPr lang="de-DE" sz="2000" smtClean="0"/>
              <a:t>Französisch</a:t>
            </a:r>
          </a:p>
          <a:p>
            <a:pPr lvl="2" eaLnBrk="1" hangingPunct="1"/>
            <a:r>
              <a:rPr lang="de-DE" sz="2000" smtClean="0"/>
              <a:t>Englisch</a:t>
            </a:r>
          </a:p>
          <a:p>
            <a:pPr lvl="2" eaLnBrk="1" hangingPunct="1"/>
            <a:r>
              <a:rPr lang="de-DE" sz="2000" smtClean="0"/>
              <a:t>Latein (Latinum möglich)</a:t>
            </a:r>
          </a:p>
          <a:p>
            <a:pPr lvl="1" eaLnBrk="1" hangingPunct="1"/>
            <a:endParaRPr lang="de-DE" sz="1800" smtClean="0"/>
          </a:p>
          <a:p>
            <a:pPr eaLnBrk="1" hangingPunct="1"/>
            <a:r>
              <a:rPr lang="de-DE" sz="2000" smtClean="0"/>
              <a:t>Ab Klasse 9 freiwillig dritte Fremdsprache (Französisch, Latein, Spanisch, Russisch)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Hans-Purrmann-Gymnasium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Nikolaus-von-Weis-Gymnasium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000" smtClean="0"/>
              <a:t>Neusprachliches Gymnasium</a:t>
            </a:r>
          </a:p>
          <a:p>
            <a:pPr eaLnBrk="1" hangingPunct="1"/>
            <a:r>
              <a:rPr lang="de-DE" sz="2000" smtClean="0"/>
              <a:t>Kirchliche Trägerschaft</a:t>
            </a:r>
          </a:p>
          <a:p>
            <a:pPr eaLnBrk="1" hangingPunct="1"/>
            <a:r>
              <a:rPr lang="de-DE" sz="2000" smtClean="0"/>
              <a:t>Zugang nur über Auswahlverfahren</a:t>
            </a:r>
          </a:p>
          <a:p>
            <a:pPr eaLnBrk="1" hangingPunct="1"/>
            <a:r>
              <a:rPr lang="de-DE" sz="2000" smtClean="0"/>
              <a:t>Ca. 600 Schüler</a:t>
            </a:r>
          </a:p>
          <a:p>
            <a:pPr eaLnBrk="1" hangingPunct="1"/>
            <a:r>
              <a:rPr lang="de-DE" sz="2000" smtClean="0"/>
              <a:t>erste Fremdsprache Englisch</a:t>
            </a:r>
          </a:p>
          <a:p>
            <a:pPr eaLnBrk="1" hangingPunct="1"/>
            <a:r>
              <a:rPr lang="de-DE" sz="2000" smtClean="0"/>
              <a:t>Ab Klasse 6 zweite Fremdsprache</a:t>
            </a:r>
          </a:p>
          <a:p>
            <a:pPr lvl="1" eaLnBrk="1" hangingPunct="1"/>
            <a:r>
              <a:rPr lang="de-DE" smtClean="0"/>
              <a:t>Französisch</a:t>
            </a:r>
          </a:p>
          <a:p>
            <a:pPr lvl="1" eaLnBrk="1" hangingPunct="1"/>
            <a:r>
              <a:rPr lang="de-DE" smtClean="0"/>
              <a:t>Latein (Latinum)</a:t>
            </a:r>
          </a:p>
          <a:p>
            <a:pPr eaLnBrk="1" hangingPunct="1"/>
            <a:r>
              <a:rPr lang="de-DE" sz="2000" smtClean="0"/>
              <a:t>Ab Klasse 9 freiwillig dritte Fremdsprache (Latein / Latinum, Französisch, Russisch, Spanisch)</a:t>
            </a:r>
          </a:p>
          <a:p>
            <a:pPr eaLnBrk="1" hangingPunct="1"/>
            <a:r>
              <a:rPr lang="de-DE" sz="2000" smtClean="0"/>
              <a:t>Für Haupt- und Realschüler ohne 2. Fremdsprache: Latein oder Französisch ab Kl 11 5-stündig!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Gymnasium am Kaiserdom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1738" y="1208088"/>
            <a:ext cx="7104062" cy="5649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mtClean="0"/>
              <a:t>Altsprachliches Gymnasium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Ca. 900 Schüler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erste Fremdsprache Latein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zweite Fremdsprache ab Klasse 6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mtClean="0"/>
              <a:t>Englisch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dritte Fremdsprache Pflicht ab Klasse 8</a:t>
            </a:r>
          </a:p>
          <a:p>
            <a:pPr lvl="1" eaLnBrk="1" hangingPunct="1">
              <a:lnSpc>
                <a:spcPct val="90000"/>
              </a:lnSpc>
            </a:pPr>
            <a:r>
              <a:rPr lang="de-DE" smtClean="0"/>
              <a:t>Französisch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smtClean="0"/>
              <a:t>Griechisch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Weitere Fremdsprachen als AG, Kulturkunde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Musisch-künstlerischer Schwerpunkt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„Streicherklasse“, besondere Förderung musikalisch begabter und interessierter Schüler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DE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DE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hteck 2"/>
          <p:cNvSpPr>
            <a:spLocks noChangeArrowheads="1"/>
          </p:cNvSpPr>
          <p:nvPr/>
        </p:nvSpPr>
        <p:spPr bwMode="auto">
          <a:xfrm>
            <a:off x="5465763" y="5761038"/>
            <a:ext cx="1755775" cy="849312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de-DE" sz="1600" b="1">
              <a:latin typeface="Verdana" pitchFamily="34" charset="0"/>
            </a:endParaRPr>
          </a:p>
          <a:p>
            <a:pPr algn="ctr" eaLnBrk="0" hangingPunct="0"/>
            <a:r>
              <a:rPr lang="de-DE" sz="1600" b="1">
                <a:latin typeface="Verdana" pitchFamily="34" charset="0"/>
              </a:rPr>
              <a:t>OS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5465763" y="3082925"/>
            <a:ext cx="876300" cy="267811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 anchorCtr="1"/>
          <a:lstStyle/>
          <a:p>
            <a:pPr eaLnBrk="0" hangingPunct="0"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QSA1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79" name="Rechteck 12"/>
          <p:cNvSpPr>
            <a:spLocks noChangeArrowheads="1"/>
          </p:cNvSpPr>
          <p:nvPr/>
        </p:nvSpPr>
        <p:spPr bwMode="auto">
          <a:xfrm>
            <a:off x="881063" y="5737225"/>
            <a:ext cx="900112" cy="862013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de-DE" sz="1600" b="1">
              <a:latin typeface="Verdana" pitchFamily="34" charset="0"/>
            </a:endParaRPr>
          </a:p>
          <a:p>
            <a:pPr algn="ctr" eaLnBrk="0" hangingPunct="0"/>
            <a:r>
              <a:rPr lang="de-DE" sz="1600" b="1">
                <a:latin typeface="Verdana" pitchFamily="34" charset="0"/>
              </a:rPr>
              <a:t>OS</a:t>
            </a:r>
          </a:p>
        </p:txBody>
      </p:sp>
      <p:sp>
        <p:nvSpPr>
          <p:cNvPr id="24580" name="Rechteck 15"/>
          <p:cNvSpPr>
            <a:spLocks noChangeArrowheads="1"/>
          </p:cNvSpPr>
          <p:nvPr/>
        </p:nvSpPr>
        <p:spPr bwMode="auto">
          <a:xfrm>
            <a:off x="1917700" y="5749925"/>
            <a:ext cx="2474913" cy="87312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de-DE" sz="1600" b="1">
              <a:latin typeface="Verdana" pitchFamily="34" charset="0"/>
            </a:endParaRPr>
          </a:p>
          <a:p>
            <a:pPr algn="ctr" eaLnBrk="0" hangingPunct="0"/>
            <a:r>
              <a:rPr lang="de-DE" sz="1600" b="1">
                <a:latin typeface="Verdana" pitchFamily="34" charset="0"/>
              </a:rPr>
              <a:t>OS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6343650" y="3665538"/>
            <a:ext cx="877888" cy="2082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 anchorCtr="1"/>
          <a:lstStyle/>
          <a:p>
            <a:pPr eaLnBrk="0" hangingPunct="0"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2788773" y="1564842"/>
            <a:ext cx="890099" cy="148589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 anchorCtr="1"/>
          <a:lstStyle/>
          <a:p>
            <a:pPr eaLnBrk="0" hangingPunct="0">
              <a:defRPr/>
            </a:pP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FOS + FHR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1916705" y="1037844"/>
            <a:ext cx="872068" cy="201289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 anchorCtr="1"/>
          <a:lstStyle/>
          <a:p>
            <a:pPr eaLnBrk="0" hangingPunct="0">
              <a:defRPr/>
            </a:pP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AHR</a:t>
            </a:r>
          </a:p>
        </p:txBody>
      </p:sp>
      <p:sp>
        <p:nvSpPr>
          <p:cNvPr id="24584" name="Rechteck 12"/>
          <p:cNvSpPr>
            <a:spLocks noChangeArrowheads="1"/>
          </p:cNvSpPr>
          <p:nvPr/>
        </p:nvSpPr>
        <p:spPr bwMode="auto">
          <a:xfrm>
            <a:off x="1917700" y="3065463"/>
            <a:ext cx="1760538" cy="61277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de-DE" dirty="0" smtClean="0">
                <a:latin typeface="Verdana" pitchFamily="34" charset="0"/>
              </a:rPr>
              <a:t>QSA1</a:t>
            </a:r>
            <a:endParaRPr lang="de-DE" dirty="0"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917700" y="3665538"/>
            <a:ext cx="2474913" cy="2082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 anchorCtr="1"/>
          <a:lstStyle/>
          <a:p>
            <a:pPr eaLnBrk="0" hangingPunct="0"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86" name="Textfeld 2"/>
          <p:cNvSpPr txBox="1">
            <a:spLocks noChangeArrowheads="1"/>
          </p:cNvSpPr>
          <p:nvPr/>
        </p:nvSpPr>
        <p:spPr bwMode="auto">
          <a:xfrm>
            <a:off x="85725" y="5748338"/>
            <a:ext cx="620713" cy="862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600">
              <a:latin typeface="Verdana" pitchFamily="34" charset="0"/>
            </a:endParaRPr>
          </a:p>
          <a:p>
            <a:r>
              <a:rPr lang="de-DE">
                <a:latin typeface="Verdana" pitchFamily="34" charset="0"/>
              </a:rPr>
              <a:t>5/6</a:t>
            </a:r>
          </a:p>
          <a:p>
            <a:endParaRPr lang="de-DE" sz="1600">
              <a:latin typeface="Verdana" pitchFamily="34" charset="0"/>
            </a:endParaRPr>
          </a:p>
        </p:txBody>
      </p:sp>
      <p:sp>
        <p:nvSpPr>
          <p:cNvPr id="24587" name="Textfeld 15"/>
          <p:cNvSpPr txBox="1">
            <a:spLocks noChangeArrowheads="1"/>
          </p:cNvSpPr>
          <p:nvPr/>
        </p:nvSpPr>
        <p:spPr bwMode="auto">
          <a:xfrm>
            <a:off x="85725" y="3654425"/>
            <a:ext cx="638175" cy="210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>
              <a:latin typeface="Verdana" pitchFamily="34" charset="0"/>
            </a:endParaRPr>
          </a:p>
          <a:p>
            <a:endParaRPr lang="de-DE">
              <a:latin typeface="Verdana" pitchFamily="34" charset="0"/>
            </a:endParaRPr>
          </a:p>
          <a:p>
            <a:endParaRPr lang="de-DE">
              <a:latin typeface="Verdana" pitchFamily="34" charset="0"/>
            </a:endParaRPr>
          </a:p>
          <a:p>
            <a:r>
              <a:rPr lang="de-DE">
                <a:latin typeface="Verdana" pitchFamily="34" charset="0"/>
              </a:rPr>
              <a:t>7-9</a:t>
            </a:r>
          </a:p>
          <a:p>
            <a:endParaRPr lang="de-DE">
              <a:latin typeface="Verdana" pitchFamily="34" charset="0"/>
            </a:endParaRPr>
          </a:p>
          <a:p>
            <a:endParaRPr lang="de-DE">
              <a:latin typeface="Verdana" pitchFamily="34" charset="0"/>
            </a:endParaRPr>
          </a:p>
          <a:p>
            <a:endParaRPr lang="de-DE">
              <a:latin typeface="Verdana" pitchFamily="34" charset="0"/>
            </a:endParaRPr>
          </a:p>
        </p:txBody>
      </p:sp>
      <p:sp>
        <p:nvSpPr>
          <p:cNvPr id="24588" name="Textfeld 20"/>
          <p:cNvSpPr txBox="1">
            <a:spLocks noChangeArrowheads="1"/>
          </p:cNvSpPr>
          <p:nvPr/>
        </p:nvSpPr>
        <p:spPr bwMode="auto">
          <a:xfrm>
            <a:off x="93663" y="3038475"/>
            <a:ext cx="630237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>
              <a:latin typeface="Verdana" pitchFamily="34" charset="0"/>
            </a:endParaRPr>
          </a:p>
          <a:p>
            <a:r>
              <a:rPr lang="de-DE">
                <a:latin typeface="Verdana" pitchFamily="34" charset="0"/>
              </a:rPr>
              <a:t>10</a:t>
            </a:r>
          </a:p>
          <a:p>
            <a:endParaRPr lang="de-DE" sz="800">
              <a:latin typeface="Verdana" pitchFamily="34" charset="0"/>
            </a:endParaRPr>
          </a:p>
        </p:txBody>
      </p:sp>
      <p:sp>
        <p:nvSpPr>
          <p:cNvPr id="24589" name="Textfeld 21"/>
          <p:cNvSpPr txBox="1">
            <a:spLocks noChangeArrowheads="1"/>
          </p:cNvSpPr>
          <p:nvPr/>
        </p:nvSpPr>
        <p:spPr bwMode="auto">
          <a:xfrm>
            <a:off x="93663" y="1004888"/>
            <a:ext cx="630237" cy="203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>
              <a:latin typeface="Verdana" pitchFamily="34" charset="0"/>
            </a:endParaRPr>
          </a:p>
          <a:p>
            <a:endParaRPr lang="de-DE">
              <a:latin typeface="Verdana" pitchFamily="34" charset="0"/>
            </a:endParaRPr>
          </a:p>
          <a:p>
            <a:r>
              <a:rPr lang="de-DE">
                <a:latin typeface="Verdana" pitchFamily="34" charset="0"/>
              </a:rPr>
              <a:t>11-13</a:t>
            </a:r>
          </a:p>
          <a:p>
            <a:endParaRPr lang="de-DE">
              <a:latin typeface="Verdana" pitchFamily="34" charset="0"/>
            </a:endParaRPr>
          </a:p>
          <a:p>
            <a:endParaRPr lang="de-DE">
              <a:latin typeface="Verdana" pitchFamily="34" charset="0"/>
            </a:endParaRPr>
          </a:p>
          <a:p>
            <a:endParaRPr lang="de-DE">
              <a:latin typeface="Verdana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881766" y="1037843"/>
            <a:ext cx="899924" cy="198858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 anchorCtr="1"/>
          <a:lstStyle/>
          <a:p>
            <a:pPr eaLnBrk="0" hangingPunct="0">
              <a:defRPr/>
            </a:pP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AHR</a:t>
            </a:r>
          </a:p>
        </p:txBody>
      </p:sp>
      <p:sp>
        <p:nvSpPr>
          <p:cNvPr id="24591" name="Rechteck 2"/>
          <p:cNvSpPr>
            <a:spLocks noChangeArrowheads="1"/>
          </p:cNvSpPr>
          <p:nvPr/>
        </p:nvSpPr>
        <p:spPr bwMode="auto">
          <a:xfrm>
            <a:off x="7278688" y="5748338"/>
            <a:ext cx="1755775" cy="8509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de-DE" sz="1600" b="1">
              <a:latin typeface="Verdana" pitchFamily="34" charset="0"/>
            </a:endParaRPr>
          </a:p>
          <a:p>
            <a:pPr algn="ctr" eaLnBrk="0" hangingPunct="0"/>
            <a:r>
              <a:rPr lang="de-DE" sz="1600" b="1">
                <a:latin typeface="Verdana" pitchFamily="34" charset="0"/>
              </a:rPr>
              <a:t>OS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7278688" y="3654425"/>
            <a:ext cx="1755775" cy="21066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 anchorCtr="1"/>
          <a:lstStyle/>
          <a:p>
            <a:pPr eaLnBrk="0" hangingPunct="0"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93" name="Rechteck 26"/>
          <p:cNvSpPr>
            <a:spLocks noChangeArrowheads="1"/>
          </p:cNvSpPr>
          <p:nvPr/>
        </p:nvSpPr>
        <p:spPr bwMode="auto">
          <a:xfrm>
            <a:off x="7278688" y="3065463"/>
            <a:ext cx="877887" cy="60007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de-DE" dirty="0" smtClean="0">
                <a:latin typeface="Verdana" pitchFamily="34" charset="0"/>
              </a:rPr>
              <a:t>QSA1</a:t>
            </a:r>
            <a:endParaRPr lang="de-DE" dirty="0">
              <a:latin typeface="Verdana" pitchFamily="34" charset="0"/>
            </a:endParaRPr>
          </a:p>
        </p:txBody>
      </p:sp>
      <p:sp>
        <p:nvSpPr>
          <p:cNvPr id="24594" name="Rechteck 29"/>
          <p:cNvSpPr>
            <a:spLocks noChangeArrowheads="1"/>
          </p:cNvSpPr>
          <p:nvPr/>
        </p:nvSpPr>
        <p:spPr bwMode="auto">
          <a:xfrm>
            <a:off x="893763" y="3051175"/>
            <a:ext cx="887412" cy="627063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de-DE" dirty="0" smtClean="0">
                <a:latin typeface="Verdana" pitchFamily="34" charset="0"/>
              </a:rPr>
              <a:t>QSA1</a:t>
            </a:r>
            <a:endParaRPr lang="de-DE" dirty="0">
              <a:latin typeface="Verdana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893763" y="3678238"/>
            <a:ext cx="887412" cy="2070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 anchorCtr="1"/>
          <a:lstStyle/>
          <a:p>
            <a:pPr eaLnBrk="0" hangingPunct="0"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96" name="Textfeld 4"/>
          <p:cNvSpPr txBox="1">
            <a:spLocks noChangeArrowheads="1"/>
          </p:cNvSpPr>
          <p:nvPr/>
        </p:nvSpPr>
        <p:spPr bwMode="auto">
          <a:xfrm>
            <a:off x="5508625" y="787400"/>
            <a:ext cx="16065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Verdana" pitchFamily="34" charset="0"/>
              </a:rPr>
              <a:t>RS+</a:t>
            </a:r>
            <a:r>
              <a:rPr lang="de-DE">
                <a:latin typeface="Verdana" pitchFamily="34" charset="0"/>
              </a:rPr>
              <a:t> kooperativ</a:t>
            </a:r>
          </a:p>
        </p:txBody>
      </p:sp>
      <p:sp>
        <p:nvSpPr>
          <p:cNvPr id="24597" name="Textfeld 43"/>
          <p:cNvSpPr txBox="1">
            <a:spLocks noChangeArrowheads="1"/>
          </p:cNvSpPr>
          <p:nvPr/>
        </p:nvSpPr>
        <p:spPr bwMode="auto">
          <a:xfrm>
            <a:off x="7235825" y="765175"/>
            <a:ext cx="13493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Verdana" pitchFamily="34" charset="0"/>
              </a:rPr>
              <a:t>RS+</a:t>
            </a:r>
            <a:r>
              <a:rPr lang="de-DE">
                <a:latin typeface="Verdana" pitchFamily="34" charset="0"/>
              </a:rPr>
              <a:t> integrativ</a:t>
            </a:r>
          </a:p>
        </p:txBody>
      </p:sp>
      <p:sp>
        <p:nvSpPr>
          <p:cNvPr id="24598" name="Textfeld 5"/>
          <p:cNvSpPr txBox="1">
            <a:spLocks noChangeArrowheads="1"/>
          </p:cNvSpPr>
          <p:nvPr/>
        </p:nvSpPr>
        <p:spPr bwMode="auto">
          <a:xfrm>
            <a:off x="5508625" y="314325"/>
            <a:ext cx="30956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Verdana" pitchFamily="34" charset="0"/>
              </a:rPr>
              <a:t>REALSCHULE PLUS</a:t>
            </a:r>
          </a:p>
        </p:txBody>
      </p:sp>
      <p:sp>
        <p:nvSpPr>
          <p:cNvPr id="24599" name="Rechteck 2"/>
          <p:cNvSpPr>
            <a:spLocks noChangeArrowheads="1"/>
          </p:cNvSpPr>
          <p:nvPr/>
        </p:nvSpPr>
        <p:spPr bwMode="auto">
          <a:xfrm>
            <a:off x="4500563" y="5761038"/>
            <a:ext cx="877887" cy="849312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de-DE" sz="1600" b="1">
              <a:latin typeface="Verdana" pitchFamily="34" charset="0"/>
            </a:endParaRPr>
          </a:p>
          <a:p>
            <a:pPr algn="ctr" eaLnBrk="0" hangingPunct="0"/>
            <a:r>
              <a:rPr lang="de-DE" sz="1600" b="1">
                <a:latin typeface="Verdana" pitchFamily="34" charset="0"/>
              </a:rPr>
              <a:t>OS</a:t>
            </a:r>
          </a:p>
        </p:txBody>
      </p:sp>
      <p:sp>
        <p:nvSpPr>
          <p:cNvPr id="46" name="Rechteck 45"/>
          <p:cNvSpPr/>
          <p:nvPr/>
        </p:nvSpPr>
        <p:spPr bwMode="auto">
          <a:xfrm>
            <a:off x="4500563" y="3082925"/>
            <a:ext cx="877887" cy="267811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 anchorCtr="1"/>
          <a:lstStyle/>
          <a:p>
            <a:pPr eaLnBrk="0" hangingPunct="0"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QSA1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601" name="Textfeld 7"/>
          <p:cNvSpPr txBox="1">
            <a:spLocks noChangeArrowheads="1"/>
          </p:cNvSpPr>
          <p:nvPr/>
        </p:nvSpPr>
        <p:spPr bwMode="auto">
          <a:xfrm>
            <a:off x="887413" y="315913"/>
            <a:ext cx="8890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/>
              <a:t>GYM</a:t>
            </a:r>
          </a:p>
        </p:txBody>
      </p:sp>
      <p:sp>
        <p:nvSpPr>
          <p:cNvPr id="24602" name="Textfeld 47"/>
          <p:cNvSpPr txBox="1">
            <a:spLocks noChangeArrowheads="1"/>
          </p:cNvSpPr>
          <p:nvPr/>
        </p:nvSpPr>
        <p:spPr bwMode="auto">
          <a:xfrm>
            <a:off x="1870075" y="293688"/>
            <a:ext cx="247491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/>
              <a:t>Integrierte Gesamtschule IGS</a:t>
            </a:r>
          </a:p>
        </p:txBody>
      </p:sp>
      <p:sp>
        <p:nvSpPr>
          <p:cNvPr id="24603" name="Textfeld 48"/>
          <p:cNvSpPr txBox="1">
            <a:spLocks noChangeArrowheads="1"/>
          </p:cNvSpPr>
          <p:nvPr/>
        </p:nvSpPr>
        <p:spPr bwMode="auto">
          <a:xfrm>
            <a:off x="4495800" y="322263"/>
            <a:ext cx="86836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/>
              <a:t>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4" grpId="0" animBg="1"/>
      <p:bldP spid="24579" grpId="0" animBg="1"/>
      <p:bldP spid="24580" grpId="0" animBg="1"/>
      <p:bldP spid="17" grpId="0" animBg="1"/>
      <p:bldP spid="24584" grpId="0" animBg="1"/>
      <p:bldP spid="14" grpId="0" animBg="1"/>
      <p:bldP spid="24586" grpId="0" animBg="1"/>
      <p:bldP spid="24587" grpId="0" animBg="1"/>
      <p:bldP spid="24588" grpId="0" animBg="1"/>
      <p:bldP spid="24589" grpId="0" animBg="1"/>
      <p:bldP spid="24591" grpId="0" animBg="1"/>
      <p:bldP spid="26" grpId="0" animBg="1"/>
      <p:bldP spid="24593" grpId="0" animBg="1"/>
      <p:bldP spid="24594" grpId="0" animBg="1"/>
      <p:bldP spid="32" grpId="0" animBg="1"/>
      <p:bldP spid="24596" grpId="0" animBg="1"/>
      <p:bldP spid="24597" grpId="0" animBg="1"/>
      <p:bldP spid="24598" grpId="0" animBg="1"/>
      <p:bldP spid="24599" grpId="0" animBg="1"/>
      <p:bldP spid="46" grpId="0" animBg="1"/>
      <p:bldP spid="24601" grpId="0" animBg="1"/>
      <p:bldP spid="24602" grpId="0" animBg="1"/>
      <p:bldP spid="246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71438" y="33338"/>
            <a:ext cx="7921625" cy="904875"/>
          </a:xfrm>
        </p:spPr>
        <p:txBody>
          <a:bodyPr/>
          <a:lstStyle/>
          <a:p>
            <a:r>
              <a:rPr lang="de-DE" sz="3200" dirty="0" smtClean="0">
                <a:solidFill>
                  <a:srgbClr val="C00000"/>
                </a:solidFill>
                <a:latin typeface="Verdana" pitchFamily="34" charset="0"/>
              </a:rPr>
              <a:t>Unsere Hilfen zur Entscheidung...</a:t>
            </a:r>
          </a:p>
        </p:txBody>
      </p:sp>
      <p:grpSp>
        <p:nvGrpSpPr>
          <p:cNvPr id="21506" name="Group 3"/>
          <p:cNvGrpSpPr>
            <a:grpSpLocks noChangeAspect="1"/>
          </p:cNvGrpSpPr>
          <p:nvPr/>
        </p:nvGrpSpPr>
        <p:grpSpPr bwMode="auto">
          <a:xfrm>
            <a:off x="8081963" y="0"/>
            <a:ext cx="1062037" cy="728663"/>
            <a:chOff x="3757" y="2981"/>
            <a:chExt cx="3600" cy="2216"/>
          </a:xfrm>
        </p:grpSpPr>
        <p:sp>
          <p:nvSpPr>
            <p:cNvPr id="215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57" y="2981"/>
              <a:ext cx="3600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5" name="Freeform 5"/>
            <p:cNvSpPr>
              <a:spLocks/>
            </p:cNvSpPr>
            <p:nvPr/>
          </p:nvSpPr>
          <p:spPr bwMode="auto">
            <a:xfrm>
              <a:off x="4330" y="3223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6" name="Freeform 6"/>
            <p:cNvSpPr>
              <a:spLocks/>
            </p:cNvSpPr>
            <p:nvPr/>
          </p:nvSpPr>
          <p:spPr bwMode="auto">
            <a:xfrm>
              <a:off x="4117" y="388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7" name="Freeform 7"/>
            <p:cNvSpPr>
              <a:spLocks/>
            </p:cNvSpPr>
            <p:nvPr/>
          </p:nvSpPr>
          <p:spPr bwMode="auto">
            <a:xfrm>
              <a:off x="3760" y="3689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8" name="Freeform 8"/>
            <p:cNvSpPr>
              <a:spLocks/>
            </p:cNvSpPr>
            <p:nvPr/>
          </p:nvSpPr>
          <p:spPr bwMode="auto">
            <a:xfrm>
              <a:off x="4117" y="406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9" name="Freeform 9"/>
            <p:cNvSpPr>
              <a:spLocks/>
            </p:cNvSpPr>
            <p:nvPr/>
          </p:nvSpPr>
          <p:spPr bwMode="auto">
            <a:xfrm>
              <a:off x="4297" y="3757"/>
              <a:ext cx="2526" cy="771"/>
            </a:xfrm>
            <a:custGeom>
              <a:avLst/>
              <a:gdLst>
                <a:gd name="T0" fmla="*/ 2169 w 2526"/>
                <a:gd name="T1" fmla="*/ 2 h 771"/>
                <a:gd name="T2" fmla="*/ 2273 w 2526"/>
                <a:gd name="T3" fmla="*/ 0 h 771"/>
                <a:gd name="T4" fmla="*/ 2354 w 2526"/>
                <a:gd name="T5" fmla="*/ 7 h 771"/>
                <a:gd name="T6" fmla="*/ 2418 w 2526"/>
                <a:gd name="T7" fmla="*/ 21 h 771"/>
                <a:gd name="T8" fmla="*/ 2465 w 2526"/>
                <a:gd name="T9" fmla="*/ 38 h 771"/>
                <a:gd name="T10" fmla="*/ 2496 w 2526"/>
                <a:gd name="T11" fmla="*/ 55 h 771"/>
                <a:gd name="T12" fmla="*/ 2515 w 2526"/>
                <a:gd name="T13" fmla="*/ 69 h 771"/>
                <a:gd name="T14" fmla="*/ 2524 w 2526"/>
                <a:gd name="T15" fmla="*/ 78 h 771"/>
                <a:gd name="T16" fmla="*/ 2524 w 2526"/>
                <a:gd name="T17" fmla="*/ 79 h 771"/>
                <a:gd name="T18" fmla="*/ 2515 w 2526"/>
                <a:gd name="T19" fmla="*/ 78 h 771"/>
                <a:gd name="T20" fmla="*/ 2496 w 2526"/>
                <a:gd name="T21" fmla="*/ 74 h 771"/>
                <a:gd name="T22" fmla="*/ 2463 w 2526"/>
                <a:gd name="T23" fmla="*/ 72 h 771"/>
                <a:gd name="T24" fmla="*/ 2417 w 2526"/>
                <a:gd name="T25" fmla="*/ 71 h 771"/>
                <a:gd name="T26" fmla="*/ 2353 w 2526"/>
                <a:gd name="T27" fmla="*/ 72 h 771"/>
                <a:gd name="T28" fmla="*/ 2268 w 2526"/>
                <a:gd name="T29" fmla="*/ 78 h 771"/>
                <a:gd name="T30" fmla="*/ 2162 w 2526"/>
                <a:gd name="T31" fmla="*/ 86 h 771"/>
                <a:gd name="T32" fmla="*/ 2043 w 2526"/>
                <a:gd name="T33" fmla="*/ 102 h 771"/>
                <a:gd name="T34" fmla="*/ 1911 w 2526"/>
                <a:gd name="T35" fmla="*/ 128 h 771"/>
                <a:gd name="T36" fmla="*/ 1762 w 2526"/>
                <a:gd name="T37" fmla="*/ 164 h 771"/>
                <a:gd name="T38" fmla="*/ 1603 w 2526"/>
                <a:gd name="T39" fmla="*/ 207 h 771"/>
                <a:gd name="T40" fmla="*/ 1433 w 2526"/>
                <a:gd name="T41" fmla="*/ 259 h 771"/>
                <a:gd name="T42" fmla="*/ 1260 w 2526"/>
                <a:gd name="T43" fmla="*/ 314 h 771"/>
                <a:gd name="T44" fmla="*/ 1085 w 2526"/>
                <a:gd name="T45" fmla="*/ 371 h 771"/>
                <a:gd name="T46" fmla="*/ 910 w 2526"/>
                <a:gd name="T47" fmla="*/ 432 h 771"/>
                <a:gd name="T48" fmla="*/ 742 w 2526"/>
                <a:gd name="T49" fmla="*/ 491 h 771"/>
                <a:gd name="T50" fmla="*/ 582 w 2526"/>
                <a:gd name="T51" fmla="*/ 549 h 771"/>
                <a:gd name="T52" fmla="*/ 435 w 2526"/>
                <a:gd name="T53" fmla="*/ 605 h 771"/>
                <a:gd name="T54" fmla="*/ 304 w 2526"/>
                <a:gd name="T55" fmla="*/ 653 h 771"/>
                <a:gd name="T56" fmla="*/ 191 w 2526"/>
                <a:gd name="T57" fmla="*/ 696 h 771"/>
                <a:gd name="T58" fmla="*/ 101 w 2526"/>
                <a:gd name="T59" fmla="*/ 731 h 771"/>
                <a:gd name="T60" fmla="*/ 39 w 2526"/>
                <a:gd name="T61" fmla="*/ 755 h 771"/>
                <a:gd name="T62" fmla="*/ 4 w 2526"/>
                <a:gd name="T63" fmla="*/ 769 h 771"/>
                <a:gd name="T64" fmla="*/ 4 w 2526"/>
                <a:gd name="T65" fmla="*/ 769 h 771"/>
                <a:gd name="T66" fmla="*/ 30 w 2526"/>
                <a:gd name="T67" fmla="*/ 757 h 771"/>
                <a:gd name="T68" fmla="*/ 82 w 2526"/>
                <a:gd name="T69" fmla="*/ 733 h 771"/>
                <a:gd name="T70" fmla="*/ 156 w 2526"/>
                <a:gd name="T71" fmla="*/ 700 h 771"/>
                <a:gd name="T72" fmla="*/ 252 w 2526"/>
                <a:gd name="T73" fmla="*/ 657 h 771"/>
                <a:gd name="T74" fmla="*/ 366 w 2526"/>
                <a:gd name="T75" fmla="*/ 606 h 771"/>
                <a:gd name="T76" fmla="*/ 496 w 2526"/>
                <a:gd name="T77" fmla="*/ 548 h 771"/>
                <a:gd name="T78" fmla="*/ 641 w 2526"/>
                <a:gd name="T79" fmla="*/ 485 h 771"/>
                <a:gd name="T80" fmla="*/ 759 w 2526"/>
                <a:gd name="T81" fmla="*/ 434 h 771"/>
                <a:gd name="T82" fmla="*/ 840 w 2526"/>
                <a:gd name="T83" fmla="*/ 399 h 771"/>
                <a:gd name="T84" fmla="*/ 924 w 2526"/>
                <a:gd name="T85" fmla="*/ 364 h 771"/>
                <a:gd name="T86" fmla="*/ 1008 w 2526"/>
                <a:gd name="T87" fmla="*/ 330 h 771"/>
                <a:gd name="T88" fmla="*/ 1095 w 2526"/>
                <a:gd name="T89" fmla="*/ 295 h 771"/>
                <a:gd name="T90" fmla="*/ 1182 w 2526"/>
                <a:gd name="T91" fmla="*/ 261 h 771"/>
                <a:gd name="T92" fmla="*/ 1270 w 2526"/>
                <a:gd name="T93" fmla="*/ 228 h 771"/>
                <a:gd name="T94" fmla="*/ 1358 w 2526"/>
                <a:gd name="T95" fmla="*/ 195 h 771"/>
                <a:gd name="T96" fmla="*/ 1447 w 2526"/>
                <a:gd name="T97" fmla="*/ 166 h 771"/>
                <a:gd name="T98" fmla="*/ 1537 w 2526"/>
                <a:gd name="T99" fmla="*/ 136 h 771"/>
                <a:gd name="T100" fmla="*/ 1625 w 2526"/>
                <a:gd name="T101" fmla="*/ 109 h 771"/>
                <a:gd name="T102" fmla="*/ 1715 w 2526"/>
                <a:gd name="T103" fmla="*/ 85 h 771"/>
                <a:gd name="T104" fmla="*/ 1804 w 2526"/>
                <a:gd name="T105" fmla="*/ 62 h 771"/>
                <a:gd name="T106" fmla="*/ 1892 w 2526"/>
                <a:gd name="T107" fmla="*/ 43 h 771"/>
                <a:gd name="T108" fmla="*/ 1980 w 2526"/>
                <a:gd name="T109" fmla="*/ 26 h 771"/>
                <a:gd name="T110" fmla="*/ 2065 w 2526"/>
                <a:gd name="T111" fmla="*/ 12 h 7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6"/>
                <a:gd name="T169" fmla="*/ 0 h 771"/>
                <a:gd name="T170" fmla="*/ 2526 w 2526"/>
                <a:gd name="T171" fmla="*/ 771 h 7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6" h="771">
                  <a:moveTo>
                    <a:pt x="2108" y="7"/>
                  </a:moveTo>
                  <a:lnTo>
                    <a:pt x="2169" y="2"/>
                  </a:lnTo>
                  <a:lnTo>
                    <a:pt x="2223" y="0"/>
                  </a:lnTo>
                  <a:lnTo>
                    <a:pt x="2273" y="0"/>
                  </a:lnTo>
                  <a:lnTo>
                    <a:pt x="2316" y="3"/>
                  </a:lnTo>
                  <a:lnTo>
                    <a:pt x="2354" y="7"/>
                  </a:lnTo>
                  <a:lnTo>
                    <a:pt x="2389" y="14"/>
                  </a:lnTo>
                  <a:lnTo>
                    <a:pt x="2418" y="21"/>
                  </a:lnTo>
                  <a:lnTo>
                    <a:pt x="2444" y="29"/>
                  </a:lnTo>
                  <a:lnTo>
                    <a:pt x="2465" y="38"/>
                  </a:lnTo>
                  <a:lnTo>
                    <a:pt x="2482" y="47"/>
                  </a:lnTo>
                  <a:lnTo>
                    <a:pt x="2496" y="55"/>
                  </a:lnTo>
                  <a:lnTo>
                    <a:pt x="2508" y="62"/>
                  </a:lnTo>
                  <a:lnTo>
                    <a:pt x="2515" y="69"/>
                  </a:lnTo>
                  <a:lnTo>
                    <a:pt x="2522" y="74"/>
                  </a:lnTo>
                  <a:lnTo>
                    <a:pt x="2524" y="78"/>
                  </a:lnTo>
                  <a:lnTo>
                    <a:pt x="2526" y="79"/>
                  </a:lnTo>
                  <a:lnTo>
                    <a:pt x="2524" y="79"/>
                  </a:lnTo>
                  <a:lnTo>
                    <a:pt x="2522" y="78"/>
                  </a:lnTo>
                  <a:lnTo>
                    <a:pt x="2515" y="78"/>
                  </a:lnTo>
                  <a:lnTo>
                    <a:pt x="2508" y="76"/>
                  </a:lnTo>
                  <a:lnTo>
                    <a:pt x="2496" y="74"/>
                  </a:lnTo>
                  <a:lnTo>
                    <a:pt x="2482" y="72"/>
                  </a:lnTo>
                  <a:lnTo>
                    <a:pt x="2463" y="72"/>
                  </a:lnTo>
                  <a:lnTo>
                    <a:pt x="2443" y="71"/>
                  </a:lnTo>
                  <a:lnTo>
                    <a:pt x="2417" y="71"/>
                  </a:lnTo>
                  <a:lnTo>
                    <a:pt x="2387" y="71"/>
                  </a:lnTo>
                  <a:lnTo>
                    <a:pt x="2353" y="72"/>
                  </a:lnTo>
                  <a:lnTo>
                    <a:pt x="2313" y="74"/>
                  </a:lnTo>
                  <a:lnTo>
                    <a:pt x="2268" y="78"/>
                  </a:lnTo>
                  <a:lnTo>
                    <a:pt x="2217" y="81"/>
                  </a:lnTo>
                  <a:lnTo>
                    <a:pt x="2162" y="86"/>
                  </a:lnTo>
                  <a:lnTo>
                    <a:pt x="2101" y="93"/>
                  </a:lnTo>
                  <a:lnTo>
                    <a:pt x="2043" y="102"/>
                  </a:lnTo>
                  <a:lnTo>
                    <a:pt x="1978" y="114"/>
                  </a:lnTo>
                  <a:lnTo>
                    <a:pt x="1911" y="128"/>
                  </a:lnTo>
                  <a:lnTo>
                    <a:pt x="1838" y="145"/>
                  </a:lnTo>
                  <a:lnTo>
                    <a:pt x="1762" y="164"/>
                  </a:lnTo>
                  <a:lnTo>
                    <a:pt x="1684" y="185"/>
                  </a:lnTo>
                  <a:lnTo>
                    <a:pt x="1603" y="207"/>
                  </a:lnTo>
                  <a:lnTo>
                    <a:pt x="1519" y="233"/>
                  </a:lnTo>
                  <a:lnTo>
                    <a:pt x="1433" y="259"/>
                  </a:lnTo>
                  <a:lnTo>
                    <a:pt x="1346" y="285"/>
                  </a:lnTo>
                  <a:lnTo>
                    <a:pt x="1260" y="314"/>
                  </a:lnTo>
                  <a:lnTo>
                    <a:pt x="1171" y="342"/>
                  </a:lnTo>
                  <a:lnTo>
                    <a:pt x="1085" y="371"/>
                  </a:lnTo>
                  <a:lnTo>
                    <a:pt x="996" y="402"/>
                  </a:lnTo>
                  <a:lnTo>
                    <a:pt x="910" y="432"/>
                  </a:lnTo>
                  <a:lnTo>
                    <a:pt x="825" y="461"/>
                  </a:lnTo>
                  <a:lnTo>
                    <a:pt x="742" y="491"/>
                  </a:lnTo>
                  <a:lnTo>
                    <a:pt x="660" y="520"/>
                  </a:lnTo>
                  <a:lnTo>
                    <a:pt x="582" y="549"/>
                  </a:lnTo>
                  <a:lnTo>
                    <a:pt x="506" y="577"/>
                  </a:lnTo>
                  <a:lnTo>
                    <a:pt x="435" y="605"/>
                  </a:lnTo>
                  <a:lnTo>
                    <a:pt x="366" y="629"/>
                  </a:lnTo>
                  <a:lnTo>
                    <a:pt x="304" y="653"/>
                  </a:lnTo>
                  <a:lnTo>
                    <a:pt x="245" y="676"/>
                  </a:lnTo>
                  <a:lnTo>
                    <a:pt x="191" y="696"/>
                  </a:lnTo>
                  <a:lnTo>
                    <a:pt x="142" y="715"/>
                  </a:lnTo>
                  <a:lnTo>
                    <a:pt x="101" y="731"/>
                  </a:lnTo>
                  <a:lnTo>
                    <a:pt x="66" y="745"/>
                  </a:lnTo>
                  <a:lnTo>
                    <a:pt x="39" y="755"/>
                  </a:lnTo>
                  <a:lnTo>
                    <a:pt x="18" y="764"/>
                  </a:lnTo>
                  <a:lnTo>
                    <a:pt x="4" y="769"/>
                  </a:lnTo>
                  <a:lnTo>
                    <a:pt x="0" y="771"/>
                  </a:lnTo>
                  <a:lnTo>
                    <a:pt x="4" y="769"/>
                  </a:lnTo>
                  <a:lnTo>
                    <a:pt x="14" y="764"/>
                  </a:lnTo>
                  <a:lnTo>
                    <a:pt x="30" y="757"/>
                  </a:lnTo>
                  <a:lnTo>
                    <a:pt x="54" y="746"/>
                  </a:lnTo>
                  <a:lnTo>
                    <a:pt x="82" y="733"/>
                  </a:lnTo>
                  <a:lnTo>
                    <a:pt x="116" y="717"/>
                  </a:lnTo>
                  <a:lnTo>
                    <a:pt x="156" y="700"/>
                  </a:lnTo>
                  <a:lnTo>
                    <a:pt x="201" y="679"/>
                  </a:lnTo>
                  <a:lnTo>
                    <a:pt x="252" y="657"/>
                  </a:lnTo>
                  <a:lnTo>
                    <a:pt x="305" y="632"/>
                  </a:lnTo>
                  <a:lnTo>
                    <a:pt x="366" y="606"/>
                  </a:lnTo>
                  <a:lnTo>
                    <a:pt x="428" y="579"/>
                  </a:lnTo>
                  <a:lnTo>
                    <a:pt x="496" y="548"/>
                  </a:lnTo>
                  <a:lnTo>
                    <a:pt x="567" y="517"/>
                  </a:lnTo>
                  <a:lnTo>
                    <a:pt x="641" y="485"/>
                  </a:lnTo>
                  <a:lnTo>
                    <a:pt x="719" y="451"/>
                  </a:lnTo>
                  <a:lnTo>
                    <a:pt x="759" y="434"/>
                  </a:lnTo>
                  <a:lnTo>
                    <a:pt x="801" y="416"/>
                  </a:lnTo>
                  <a:lnTo>
                    <a:pt x="840" y="399"/>
                  </a:lnTo>
                  <a:lnTo>
                    <a:pt x="882" y="382"/>
                  </a:lnTo>
                  <a:lnTo>
                    <a:pt x="924" y="364"/>
                  </a:lnTo>
                  <a:lnTo>
                    <a:pt x="967" y="347"/>
                  </a:lnTo>
                  <a:lnTo>
                    <a:pt x="1008" y="330"/>
                  </a:lnTo>
                  <a:lnTo>
                    <a:pt x="1052" y="311"/>
                  </a:lnTo>
                  <a:lnTo>
                    <a:pt x="1095" y="295"/>
                  </a:lnTo>
                  <a:lnTo>
                    <a:pt x="1138" y="278"/>
                  </a:lnTo>
                  <a:lnTo>
                    <a:pt x="1182" y="261"/>
                  </a:lnTo>
                  <a:lnTo>
                    <a:pt x="1225" y="244"/>
                  </a:lnTo>
                  <a:lnTo>
                    <a:pt x="1270" y="228"/>
                  </a:lnTo>
                  <a:lnTo>
                    <a:pt x="1313" y="211"/>
                  </a:lnTo>
                  <a:lnTo>
                    <a:pt x="1358" y="195"/>
                  </a:lnTo>
                  <a:lnTo>
                    <a:pt x="1403" y="180"/>
                  </a:lnTo>
                  <a:lnTo>
                    <a:pt x="1447" y="166"/>
                  </a:lnTo>
                  <a:lnTo>
                    <a:pt x="1492" y="150"/>
                  </a:lnTo>
                  <a:lnTo>
                    <a:pt x="1537" y="136"/>
                  </a:lnTo>
                  <a:lnTo>
                    <a:pt x="1582" y="123"/>
                  </a:lnTo>
                  <a:lnTo>
                    <a:pt x="1625" y="109"/>
                  </a:lnTo>
                  <a:lnTo>
                    <a:pt x="1670" y="97"/>
                  </a:lnTo>
                  <a:lnTo>
                    <a:pt x="1715" y="85"/>
                  </a:lnTo>
                  <a:lnTo>
                    <a:pt x="1760" y="72"/>
                  </a:lnTo>
                  <a:lnTo>
                    <a:pt x="1804" y="62"/>
                  </a:lnTo>
                  <a:lnTo>
                    <a:pt x="1849" y="52"/>
                  </a:lnTo>
                  <a:lnTo>
                    <a:pt x="1892" y="43"/>
                  </a:lnTo>
                  <a:lnTo>
                    <a:pt x="1935" y="34"/>
                  </a:lnTo>
                  <a:lnTo>
                    <a:pt x="1980" y="26"/>
                  </a:lnTo>
                  <a:lnTo>
                    <a:pt x="2023" y="19"/>
                  </a:lnTo>
                  <a:lnTo>
                    <a:pt x="2065" y="12"/>
                  </a:lnTo>
                  <a:lnTo>
                    <a:pt x="210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0" name="Freeform 10"/>
            <p:cNvSpPr>
              <a:spLocks/>
            </p:cNvSpPr>
            <p:nvPr/>
          </p:nvSpPr>
          <p:spPr bwMode="auto">
            <a:xfrm>
              <a:off x="4297" y="3341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1" name="Freeform 11"/>
            <p:cNvSpPr>
              <a:spLocks/>
            </p:cNvSpPr>
            <p:nvPr/>
          </p:nvSpPr>
          <p:spPr bwMode="auto">
            <a:xfrm>
              <a:off x="3757" y="3881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6" name="Gekrümmte Verbindung 15"/>
          <p:cNvCxnSpPr/>
          <p:nvPr/>
        </p:nvCxnSpPr>
        <p:spPr bwMode="auto">
          <a:xfrm flipV="1">
            <a:off x="1854413" y="2168860"/>
            <a:ext cx="6002952" cy="3765355"/>
          </a:xfrm>
          <a:prstGeom prst="curvedConnector3">
            <a:avLst/>
          </a:prstGeom>
          <a:solidFill>
            <a:schemeClr val="accent1"/>
          </a:solidFill>
          <a:ln w="393700" cap="flat" cmpd="sng" algn="ctr">
            <a:gradFill>
              <a:gsLst>
                <a:gs pos="0">
                  <a:srgbClr val="D6B19C"/>
                </a:gs>
                <a:gs pos="57000">
                  <a:srgbClr val="D49E6C"/>
                </a:gs>
                <a:gs pos="88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461" name="Picture 2" descr="C:\Users\Familie Braunstein\AppData\Local\Microsoft\Windows\Temporary Internet Files\Content.IE5\ZWH1ADYQ\MC90043527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2041525"/>
            <a:ext cx="2032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C:\Users\Familie Braunstein\AppData\Local\Microsoft\Windows\Temporary Internet Files\Content.IE5\GLEZOZIY\MC90033339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663" y="923925"/>
            <a:ext cx="12922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C:\Users\Familie Braunstein\AppData\Local\Microsoft\Windows\Temporary Internet Files\Content.IE5\TAHS0QG6\MC90042446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1738" y="1155700"/>
            <a:ext cx="14128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C:\Users\Familie Braunstein\AppData\Local\Microsoft\Windows\Temporary Internet Files\Content.IE5\MDK5JLF0\MC90043441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5151438"/>
            <a:ext cx="1392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Abgerundete rechteckige Legende 16"/>
          <p:cNvSpPr>
            <a:spLocks noChangeArrowheads="1"/>
          </p:cNvSpPr>
          <p:nvPr/>
        </p:nvSpPr>
        <p:spPr bwMode="auto">
          <a:xfrm>
            <a:off x="3049440" y="2683831"/>
            <a:ext cx="1874838" cy="808038"/>
          </a:xfrm>
          <a:prstGeom prst="wedgeRoundRectCallout">
            <a:avLst>
              <a:gd name="adj1" fmla="val 39800"/>
              <a:gd name="adj2" fmla="val 143879"/>
              <a:gd name="adj3" fmla="val 16667"/>
            </a:avLst>
          </a:prstGeom>
          <a:solidFill>
            <a:srgbClr val="CC0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 dirty="0">
                <a:solidFill>
                  <a:srgbClr val="C00000"/>
                </a:solidFill>
                <a:latin typeface="Verdana" pitchFamily="34" charset="0"/>
              </a:rPr>
              <a:t>Info-Abend</a:t>
            </a:r>
          </a:p>
        </p:txBody>
      </p:sp>
      <p:sp>
        <p:nvSpPr>
          <p:cNvPr id="19466" name="Achteck 17"/>
          <p:cNvSpPr>
            <a:spLocks noChangeArrowheads="1"/>
          </p:cNvSpPr>
          <p:nvPr/>
        </p:nvSpPr>
        <p:spPr bwMode="auto">
          <a:xfrm>
            <a:off x="1854200" y="6118225"/>
            <a:ext cx="917575" cy="4953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FC1B1"/>
              </a:gs>
              <a:gs pos="75000">
                <a:srgbClr val="D49E6C"/>
              </a:gs>
              <a:gs pos="88000">
                <a:srgbClr val="A65528"/>
              </a:gs>
              <a:gs pos="100000">
                <a:srgbClr val="663012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1600" b="1">
                <a:latin typeface="Verdana" pitchFamily="34" charset="0"/>
              </a:rPr>
              <a:t>SEP</a:t>
            </a:r>
          </a:p>
        </p:txBody>
      </p:sp>
      <p:sp>
        <p:nvSpPr>
          <p:cNvPr id="19467" name="Achteck 23"/>
          <p:cNvSpPr>
            <a:spLocks noChangeArrowheads="1"/>
          </p:cNvSpPr>
          <p:nvPr/>
        </p:nvSpPr>
        <p:spPr bwMode="auto">
          <a:xfrm>
            <a:off x="4359275" y="4903788"/>
            <a:ext cx="917575" cy="4953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FC1B1"/>
              </a:gs>
              <a:gs pos="75000">
                <a:srgbClr val="D49E6C"/>
              </a:gs>
              <a:gs pos="88000">
                <a:srgbClr val="A65528"/>
              </a:gs>
              <a:gs pos="100000">
                <a:srgbClr val="663012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1600" b="1">
                <a:latin typeface="Verdana" pitchFamily="34" charset="0"/>
              </a:rPr>
              <a:t>NOV</a:t>
            </a:r>
          </a:p>
        </p:txBody>
      </p:sp>
      <p:sp>
        <p:nvSpPr>
          <p:cNvPr id="19468" name="Achteck 24"/>
          <p:cNvSpPr>
            <a:spLocks noChangeArrowheads="1"/>
          </p:cNvSpPr>
          <p:nvPr/>
        </p:nvSpPr>
        <p:spPr bwMode="auto">
          <a:xfrm>
            <a:off x="5427663" y="2955925"/>
            <a:ext cx="1433512" cy="4953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FC1B1"/>
              </a:gs>
              <a:gs pos="75000">
                <a:srgbClr val="D49E6C"/>
              </a:gs>
              <a:gs pos="88000">
                <a:srgbClr val="A65528"/>
              </a:gs>
              <a:gs pos="100000">
                <a:srgbClr val="663012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1600" b="1">
                <a:latin typeface="Verdana" pitchFamily="34" charset="0"/>
              </a:rPr>
              <a:t>DEZ/JAN</a:t>
            </a:r>
          </a:p>
        </p:txBody>
      </p:sp>
      <p:sp>
        <p:nvSpPr>
          <p:cNvPr id="19469" name="Achteck 25"/>
          <p:cNvSpPr>
            <a:spLocks noChangeArrowheads="1"/>
          </p:cNvSpPr>
          <p:nvPr/>
        </p:nvSpPr>
        <p:spPr bwMode="auto">
          <a:xfrm>
            <a:off x="6727825" y="2460625"/>
            <a:ext cx="917575" cy="4953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FC1B1"/>
              </a:gs>
              <a:gs pos="75000">
                <a:srgbClr val="D49E6C"/>
              </a:gs>
              <a:gs pos="88000">
                <a:srgbClr val="A65528"/>
              </a:gs>
              <a:gs pos="100000">
                <a:srgbClr val="663012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1600" b="1">
                <a:latin typeface="Verdana" pitchFamily="34" charset="0"/>
              </a:rPr>
              <a:t>JAN</a:t>
            </a:r>
          </a:p>
        </p:txBody>
      </p:sp>
      <p:sp>
        <p:nvSpPr>
          <p:cNvPr id="19470" name="Achteck 26"/>
          <p:cNvSpPr>
            <a:spLocks noChangeArrowheads="1"/>
          </p:cNvSpPr>
          <p:nvPr/>
        </p:nvSpPr>
        <p:spPr bwMode="auto">
          <a:xfrm>
            <a:off x="7858125" y="2382838"/>
            <a:ext cx="915988" cy="49371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FC1B1"/>
              </a:gs>
              <a:gs pos="75000">
                <a:srgbClr val="D49E6C"/>
              </a:gs>
              <a:gs pos="88000">
                <a:srgbClr val="A65528"/>
              </a:gs>
              <a:gs pos="100000">
                <a:srgbClr val="663012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1600" b="1">
                <a:latin typeface="Verdana" pitchFamily="34" charset="0"/>
              </a:rPr>
              <a:t>FEB</a:t>
            </a:r>
          </a:p>
        </p:txBody>
      </p:sp>
      <p:sp>
        <p:nvSpPr>
          <p:cNvPr id="19471" name="Abgerundete rechteckige Legende 27"/>
          <p:cNvSpPr>
            <a:spLocks noChangeArrowheads="1"/>
          </p:cNvSpPr>
          <p:nvPr/>
        </p:nvSpPr>
        <p:spPr bwMode="auto">
          <a:xfrm>
            <a:off x="3417888" y="1519238"/>
            <a:ext cx="2144712" cy="812800"/>
          </a:xfrm>
          <a:prstGeom prst="wedgeRoundRectCallout">
            <a:avLst>
              <a:gd name="adj1" fmla="val 60583"/>
              <a:gd name="adj2" fmla="val 97069"/>
              <a:gd name="adj3" fmla="val 16667"/>
            </a:avLst>
          </a:prstGeom>
          <a:solidFill>
            <a:srgbClr val="CC0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rgbClr val="C00000"/>
                </a:solidFill>
                <a:latin typeface="Verdana" pitchFamily="34" charset="0"/>
              </a:rPr>
              <a:t>Beratungs-gespräch(e)</a:t>
            </a:r>
          </a:p>
        </p:txBody>
      </p:sp>
      <p:sp>
        <p:nvSpPr>
          <p:cNvPr id="19472" name="Abgerundete rechteckige Legende 28"/>
          <p:cNvSpPr>
            <a:spLocks noChangeArrowheads="1"/>
          </p:cNvSpPr>
          <p:nvPr/>
        </p:nvSpPr>
        <p:spPr bwMode="auto">
          <a:xfrm>
            <a:off x="5427663" y="800100"/>
            <a:ext cx="2159000" cy="719138"/>
          </a:xfrm>
          <a:prstGeom prst="wedgeRoundRectCallout">
            <a:avLst>
              <a:gd name="adj1" fmla="val 30148"/>
              <a:gd name="adj2" fmla="val 158167"/>
              <a:gd name="adj3" fmla="val 16667"/>
            </a:avLst>
          </a:prstGeom>
          <a:solidFill>
            <a:srgbClr val="CC0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rgbClr val="C00000"/>
                </a:solidFill>
                <a:latin typeface="Verdana" pitchFamily="34" charset="0"/>
              </a:rPr>
              <a:t>SL-Empfehlung</a:t>
            </a:r>
          </a:p>
        </p:txBody>
      </p:sp>
      <p:sp>
        <p:nvSpPr>
          <p:cNvPr id="19473" name="Abgerundete rechteckige Legende 29"/>
          <p:cNvSpPr>
            <a:spLocks noChangeArrowheads="1"/>
          </p:cNvSpPr>
          <p:nvPr/>
        </p:nvSpPr>
        <p:spPr bwMode="auto">
          <a:xfrm>
            <a:off x="131763" y="3562350"/>
            <a:ext cx="1301750" cy="514350"/>
          </a:xfrm>
          <a:prstGeom prst="wedgeRoundRectCallout">
            <a:avLst>
              <a:gd name="adj1" fmla="val -41292"/>
              <a:gd name="adj2" fmla="val 215324"/>
              <a:gd name="adj3" fmla="val 16667"/>
            </a:avLst>
          </a:prstGeom>
          <a:solidFill>
            <a:srgbClr val="CC0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rgbClr val="C00000"/>
                </a:solidFill>
                <a:latin typeface="Verdana" pitchFamily="34" charset="0"/>
              </a:rPr>
              <a:t>VERA</a:t>
            </a:r>
          </a:p>
        </p:txBody>
      </p:sp>
      <p:sp>
        <p:nvSpPr>
          <p:cNvPr id="19474" name="Abgerundete rechteckige Legende 30"/>
          <p:cNvSpPr>
            <a:spLocks noChangeArrowheads="1"/>
          </p:cNvSpPr>
          <p:nvPr/>
        </p:nvSpPr>
        <p:spPr bwMode="auto">
          <a:xfrm>
            <a:off x="782638" y="4176713"/>
            <a:ext cx="2259012" cy="812800"/>
          </a:xfrm>
          <a:prstGeom prst="wedgeRoundRectCallout">
            <a:avLst>
              <a:gd name="adj1" fmla="val -20185"/>
              <a:gd name="adj2" fmla="val 82903"/>
              <a:gd name="adj3" fmla="val 16667"/>
            </a:avLst>
          </a:prstGeom>
          <a:solidFill>
            <a:srgbClr val="CC0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rgbClr val="C00000"/>
                </a:solidFill>
                <a:latin typeface="Verdana" pitchFamily="34" charset="0"/>
              </a:rPr>
              <a:t>Entwicklungs-gespräche</a:t>
            </a:r>
          </a:p>
        </p:txBody>
      </p:sp>
      <p:sp>
        <p:nvSpPr>
          <p:cNvPr id="19476" name="Abgerundete rechteckige Legende 32"/>
          <p:cNvSpPr>
            <a:spLocks noChangeArrowheads="1"/>
          </p:cNvSpPr>
          <p:nvPr/>
        </p:nvSpPr>
        <p:spPr bwMode="auto">
          <a:xfrm>
            <a:off x="5988050" y="5124450"/>
            <a:ext cx="2395538" cy="442913"/>
          </a:xfrm>
          <a:prstGeom prst="wedgeRoundRectCallout">
            <a:avLst>
              <a:gd name="adj1" fmla="val -113418"/>
              <a:gd name="adj2" fmla="val -119165"/>
              <a:gd name="adj3" fmla="val 16667"/>
            </a:avLst>
          </a:prstGeom>
          <a:solidFill>
            <a:srgbClr val="008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rgbClr val="003300"/>
                </a:solidFill>
                <a:latin typeface="Verdana" pitchFamily="34" charset="0"/>
              </a:rPr>
              <a:t>Infotage WfS</a:t>
            </a:r>
          </a:p>
        </p:txBody>
      </p:sp>
      <p:sp>
        <p:nvSpPr>
          <p:cNvPr id="19477" name="Abgerundete rechteckige Legende 33"/>
          <p:cNvSpPr>
            <a:spLocks noChangeArrowheads="1"/>
          </p:cNvSpPr>
          <p:nvPr/>
        </p:nvSpPr>
        <p:spPr bwMode="auto">
          <a:xfrm>
            <a:off x="7019924" y="3327400"/>
            <a:ext cx="2020527" cy="965696"/>
          </a:xfrm>
          <a:prstGeom prst="wedgeRoundRectCallout">
            <a:avLst>
              <a:gd name="adj1" fmla="val 20204"/>
              <a:gd name="adj2" fmla="val -134681"/>
              <a:gd name="adj3" fmla="val 16667"/>
            </a:avLst>
          </a:prstGeom>
          <a:solidFill>
            <a:srgbClr val="008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 dirty="0" smtClean="0">
                <a:solidFill>
                  <a:srgbClr val="003300"/>
                </a:solidFill>
                <a:latin typeface="Verdana" pitchFamily="34" charset="0"/>
              </a:rPr>
              <a:t>Anmeldung</a:t>
            </a:r>
          </a:p>
          <a:p>
            <a:pPr eaLnBrk="0" hangingPunct="0"/>
            <a:r>
              <a:rPr lang="de-DE" sz="1600" b="1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IGS, private vor 14.2.</a:t>
            </a:r>
          </a:p>
          <a:p>
            <a:pPr eaLnBrk="0" hangingPunct="0"/>
            <a:r>
              <a:rPr lang="de-DE" sz="1600" b="1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Andere: vor 5. März</a:t>
            </a:r>
          </a:p>
          <a:p>
            <a:pPr eaLnBrk="0" hangingPunct="0"/>
            <a:endParaRPr lang="de-DE" sz="2000" b="1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9" name="Abgerundete rechteckige Legende 16"/>
          <p:cNvSpPr>
            <a:spLocks noChangeArrowheads="1"/>
          </p:cNvSpPr>
          <p:nvPr/>
        </p:nvSpPr>
        <p:spPr bwMode="auto">
          <a:xfrm>
            <a:off x="2943224" y="3063252"/>
            <a:ext cx="1874838" cy="808038"/>
          </a:xfrm>
          <a:prstGeom prst="wedgeRoundRectCallout">
            <a:avLst>
              <a:gd name="adj1" fmla="val 17241"/>
              <a:gd name="adj2" fmla="val 203018"/>
              <a:gd name="adj3" fmla="val 16667"/>
            </a:avLst>
          </a:prstGeom>
          <a:solidFill>
            <a:srgbClr val="CC0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 dirty="0">
                <a:solidFill>
                  <a:srgbClr val="C00000"/>
                </a:solidFill>
                <a:latin typeface="Verdana" pitchFamily="34" charset="0"/>
              </a:rPr>
              <a:t>Info-Abend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5" grpId="1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6" grpId="0" animBg="1"/>
      <p:bldP spid="1947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88913"/>
            <a:ext cx="7118350" cy="904875"/>
          </a:xfrm>
        </p:spPr>
        <p:txBody>
          <a:bodyPr/>
          <a:lstStyle/>
          <a:p>
            <a:r>
              <a:rPr lang="de-DE" sz="3600" smtClean="0">
                <a:solidFill>
                  <a:srgbClr val="CC0000"/>
                </a:solidFill>
                <a:latin typeface="Verdana" pitchFamily="34" charset="0"/>
              </a:rPr>
              <a:t>Worauf kommt es an?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1538288"/>
            <a:ext cx="7542212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1" name="Group 3"/>
          <p:cNvGrpSpPr>
            <a:grpSpLocks noChangeAspect="1"/>
          </p:cNvGrpSpPr>
          <p:nvPr/>
        </p:nvGrpSpPr>
        <p:grpSpPr bwMode="auto">
          <a:xfrm>
            <a:off x="8081963" y="0"/>
            <a:ext cx="1062037" cy="728663"/>
            <a:chOff x="3757" y="2981"/>
            <a:chExt cx="3600" cy="2216"/>
          </a:xfrm>
        </p:grpSpPr>
        <p:sp>
          <p:nvSpPr>
            <p:cNvPr id="22532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57" y="2981"/>
              <a:ext cx="3600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auto">
            <a:xfrm>
              <a:off x="4330" y="3223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auto">
            <a:xfrm>
              <a:off x="4117" y="388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auto">
            <a:xfrm>
              <a:off x="3760" y="3689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auto">
            <a:xfrm>
              <a:off x="4117" y="406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auto">
            <a:xfrm>
              <a:off x="4297" y="3757"/>
              <a:ext cx="2526" cy="771"/>
            </a:xfrm>
            <a:custGeom>
              <a:avLst/>
              <a:gdLst>
                <a:gd name="T0" fmla="*/ 2169 w 2526"/>
                <a:gd name="T1" fmla="*/ 2 h 771"/>
                <a:gd name="T2" fmla="*/ 2273 w 2526"/>
                <a:gd name="T3" fmla="*/ 0 h 771"/>
                <a:gd name="T4" fmla="*/ 2354 w 2526"/>
                <a:gd name="T5" fmla="*/ 7 h 771"/>
                <a:gd name="T6" fmla="*/ 2418 w 2526"/>
                <a:gd name="T7" fmla="*/ 21 h 771"/>
                <a:gd name="T8" fmla="*/ 2465 w 2526"/>
                <a:gd name="T9" fmla="*/ 38 h 771"/>
                <a:gd name="T10" fmla="*/ 2496 w 2526"/>
                <a:gd name="T11" fmla="*/ 55 h 771"/>
                <a:gd name="T12" fmla="*/ 2515 w 2526"/>
                <a:gd name="T13" fmla="*/ 69 h 771"/>
                <a:gd name="T14" fmla="*/ 2524 w 2526"/>
                <a:gd name="T15" fmla="*/ 78 h 771"/>
                <a:gd name="T16" fmla="*/ 2524 w 2526"/>
                <a:gd name="T17" fmla="*/ 79 h 771"/>
                <a:gd name="T18" fmla="*/ 2515 w 2526"/>
                <a:gd name="T19" fmla="*/ 78 h 771"/>
                <a:gd name="T20" fmla="*/ 2496 w 2526"/>
                <a:gd name="T21" fmla="*/ 74 h 771"/>
                <a:gd name="T22" fmla="*/ 2463 w 2526"/>
                <a:gd name="T23" fmla="*/ 72 h 771"/>
                <a:gd name="T24" fmla="*/ 2417 w 2526"/>
                <a:gd name="T25" fmla="*/ 71 h 771"/>
                <a:gd name="T26" fmla="*/ 2353 w 2526"/>
                <a:gd name="T27" fmla="*/ 72 h 771"/>
                <a:gd name="T28" fmla="*/ 2268 w 2526"/>
                <a:gd name="T29" fmla="*/ 78 h 771"/>
                <a:gd name="T30" fmla="*/ 2162 w 2526"/>
                <a:gd name="T31" fmla="*/ 86 h 771"/>
                <a:gd name="T32" fmla="*/ 2043 w 2526"/>
                <a:gd name="T33" fmla="*/ 102 h 771"/>
                <a:gd name="T34" fmla="*/ 1911 w 2526"/>
                <a:gd name="T35" fmla="*/ 128 h 771"/>
                <a:gd name="T36" fmla="*/ 1762 w 2526"/>
                <a:gd name="T37" fmla="*/ 164 h 771"/>
                <a:gd name="T38" fmla="*/ 1603 w 2526"/>
                <a:gd name="T39" fmla="*/ 207 h 771"/>
                <a:gd name="T40" fmla="*/ 1433 w 2526"/>
                <a:gd name="T41" fmla="*/ 259 h 771"/>
                <a:gd name="T42" fmla="*/ 1260 w 2526"/>
                <a:gd name="T43" fmla="*/ 314 h 771"/>
                <a:gd name="T44" fmla="*/ 1085 w 2526"/>
                <a:gd name="T45" fmla="*/ 371 h 771"/>
                <a:gd name="T46" fmla="*/ 910 w 2526"/>
                <a:gd name="T47" fmla="*/ 432 h 771"/>
                <a:gd name="T48" fmla="*/ 742 w 2526"/>
                <a:gd name="T49" fmla="*/ 491 h 771"/>
                <a:gd name="T50" fmla="*/ 582 w 2526"/>
                <a:gd name="T51" fmla="*/ 549 h 771"/>
                <a:gd name="T52" fmla="*/ 435 w 2526"/>
                <a:gd name="T53" fmla="*/ 605 h 771"/>
                <a:gd name="T54" fmla="*/ 304 w 2526"/>
                <a:gd name="T55" fmla="*/ 653 h 771"/>
                <a:gd name="T56" fmla="*/ 191 w 2526"/>
                <a:gd name="T57" fmla="*/ 696 h 771"/>
                <a:gd name="T58" fmla="*/ 101 w 2526"/>
                <a:gd name="T59" fmla="*/ 731 h 771"/>
                <a:gd name="T60" fmla="*/ 39 w 2526"/>
                <a:gd name="T61" fmla="*/ 755 h 771"/>
                <a:gd name="T62" fmla="*/ 4 w 2526"/>
                <a:gd name="T63" fmla="*/ 769 h 771"/>
                <a:gd name="T64" fmla="*/ 4 w 2526"/>
                <a:gd name="T65" fmla="*/ 769 h 771"/>
                <a:gd name="T66" fmla="*/ 30 w 2526"/>
                <a:gd name="T67" fmla="*/ 757 h 771"/>
                <a:gd name="T68" fmla="*/ 82 w 2526"/>
                <a:gd name="T69" fmla="*/ 733 h 771"/>
                <a:gd name="T70" fmla="*/ 156 w 2526"/>
                <a:gd name="T71" fmla="*/ 700 h 771"/>
                <a:gd name="T72" fmla="*/ 252 w 2526"/>
                <a:gd name="T73" fmla="*/ 657 h 771"/>
                <a:gd name="T74" fmla="*/ 366 w 2526"/>
                <a:gd name="T75" fmla="*/ 606 h 771"/>
                <a:gd name="T76" fmla="*/ 496 w 2526"/>
                <a:gd name="T77" fmla="*/ 548 h 771"/>
                <a:gd name="T78" fmla="*/ 641 w 2526"/>
                <a:gd name="T79" fmla="*/ 485 h 771"/>
                <a:gd name="T80" fmla="*/ 759 w 2526"/>
                <a:gd name="T81" fmla="*/ 434 h 771"/>
                <a:gd name="T82" fmla="*/ 840 w 2526"/>
                <a:gd name="T83" fmla="*/ 399 h 771"/>
                <a:gd name="T84" fmla="*/ 924 w 2526"/>
                <a:gd name="T85" fmla="*/ 364 h 771"/>
                <a:gd name="T86" fmla="*/ 1008 w 2526"/>
                <a:gd name="T87" fmla="*/ 330 h 771"/>
                <a:gd name="T88" fmla="*/ 1095 w 2526"/>
                <a:gd name="T89" fmla="*/ 295 h 771"/>
                <a:gd name="T90" fmla="*/ 1182 w 2526"/>
                <a:gd name="T91" fmla="*/ 261 h 771"/>
                <a:gd name="T92" fmla="*/ 1270 w 2526"/>
                <a:gd name="T93" fmla="*/ 228 h 771"/>
                <a:gd name="T94" fmla="*/ 1358 w 2526"/>
                <a:gd name="T95" fmla="*/ 195 h 771"/>
                <a:gd name="T96" fmla="*/ 1447 w 2526"/>
                <a:gd name="T97" fmla="*/ 166 h 771"/>
                <a:gd name="T98" fmla="*/ 1537 w 2526"/>
                <a:gd name="T99" fmla="*/ 136 h 771"/>
                <a:gd name="T100" fmla="*/ 1625 w 2526"/>
                <a:gd name="T101" fmla="*/ 109 h 771"/>
                <a:gd name="T102" fmla="*/ 1715 w 2526"/>
                <a:gd name="T103" fmla="*/ 85 h 771"/>
                <a:gd name="T104" fmla="*/ 1804 w 2526"/>
                <a:gd name="T105" fmla="*/ 62 h 771"/>
                <a:gd name="T106" fmla="*/ 1892 w 2526"/>
                <a:gd name="T107" fmla="*/ 43 h 771"/>
                <a:gd name="T108" fmla="*/ 1980 w 2526"/>
                <a:gd name="T109" fmla="*/ 26 h 771"/>
                <a:gd name="T110" fmla="*/ 2065 w 2526"/>
                <a:gd name="T111" fmla="*/ 12 h 7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6"/>
                <a:gd name="T169" fmla="*/ 0 h 771"/>
                <a:gd name="T170" fmla="*/ 2526 w 2526"/>
                <a:gd name="T171" fmla="*/ 771 h 7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6" h="771">
                  <a:moveTo>
                    <a:pt x="2108" y="7"/>
                  </a:moveTo>
                  <a:lnTo>
                    <a:pt x="2169" y="2"/>
                  </a:lnTo>
                  <a:lnTo>
                    <a:pt x="2223" y="0"/>
                  </a:lnTo>
                  <a:lnTo>
                    <a:pt x="2273" y="0"/>
                  </a:lnTo>
                  <a:lnTo>
                    <a:pt x="2316" y="3"/>
                  </a:lnTo>
                  <a:lnTo>
                    <a:pt x="2354" y="7"/>
                  </a:lnTo>
                  <a:lnTo>
                    <a:pt x="2389" y="14"/>
                  </a:lnTo>
                  <a:lnTo>
                    <a:pt x="2418" y="21"/>
                  </a:lnTo>
                  <a:lnTo>
                    <a:pt x="2444" y="29"/>
                  </a:lnTo>
                  <a:lnTo>
                    <a:pt x="2465" y="38"/>
                  </a:lnTo>
                  <a:lnTo>
                    <a:pt x="2482" y="47"/>
                  </a:lnTo>
                  <a:lnTo>
                    <a:pt x="2496" y="55"/>
                  </a:lnTo>
                  <a:lnTo>
                    <a:pt x="2508" y="62"/>
                  </a:lnTo>
                  <a:lnTo>
                    <a:pt x="2515" y="69"/>
                  </a:lnTo>
                  <a:lnTo>
                    <a:pt x="2522" y="74"/>
                  </a:lnTo>
                  <a:lnTo>
                    <a:pt x="2524" y="78"/>
                  </a:lnTo>
                  <a:lnTo>
                    <a:pt x="2526" y="79"/>
                  </a:lnTo>
                  <a:lnTo>
                    <a:pt x="2524" y="79"/>
                  </a:lnTo>
                  <a:lnTo>
                    <a:pt x="2522" y="78"/>
                  </a:lnTo>
                  <a:lnTo>
                    <a:pt x="2515" y="78"/>
                  </a:lnTo>
                  <a:lnTo>
                    <a:pt x="2508" y="76"/>
                  </a:lnTo>
                  <a:lnTo>
                    <a:pt x="2496" y="74"/>
                  </a:lnTo>
                  <a:lnTo>
                    <a:pt x="2482" y="72"/>
                  </a:lnTo>
                  <a:lnTo>
                    <a:pt x="2463" y="72"/>
                  </a:lnTo>
                  <a:lnTo>
                    <a:pt x="2443" y="71"/>
                  </a:lnTo>
                  <a:lnTo>
                    <a:pt x="2417" y="71"/>
                  </a:lnTo>
                  <a:lnTo>
                    <a:pt x="2387" y="71"/>
                  </a:lnTo>
                  <a:lnTo>
                    <a:pt x="2353" y="72"/>
                  </a:lnTo>
                  <a:lnTo>
                    <a:pt x="2313" y="74"/>
                  </a:lnTo>
                  <a:lnTo>
                    <a:pt x="2268" y="78"/>
                  </a:lnTo>
                  <a:lnTo>
                    <a:pt x="2217" y="81"/>
                  </a:lnTo>
                  <a:lnTo>
                    <a:pt x="2162" y="86"/>
                  </a:lnTo>
                  <a:lnTo>
                    <a:pt x="2101" y="93"/>
                  </a:lnTo>
                  <a:lnTo>
                    <a:pt x="2043" y="102"/>
                  </a:lnTo>
                  <a:lnTo>
                    <a:pt x="1978" y="114"/>
                  </a:lnTo>
                  <a:lnTo>
                    <a:pt x="1911" y="128"/>
                  </a:lnTo>
                  <a:lnTo>
                    <a:pt x="1838" y="145"/>
                  </a:lnTo>
                  <a:lnTo>
                    <a:pt x="1762" y="164"/>
                  </a:lnTo>
                  <a:lnTo>
                    <a:pt x="1684" y="185"/>
                  </a:lnTo>
                  <a:lnTo>
                    <a:pt x="1603" y="207"/>
                  </a:lnTo>
                  <a:lnTo>
                    <a:pt x="1519" y="233"/>
                  </a:lnTo>
                  <a:lnTo>
                    <a:pt x="1433" y="259"/>
                  </a:lnTo>
                  <a:lnTo>
                    <a:pt x="1346" y="285"/>
                  </a:lnTo>
                  <a:lnTo>
                    <a:pt x="1260" y="314"/>
                  </a:lnTo>
                  <a:lnTo>
                    <a:pt x="1171" y="342"/>
                  </a:lnTo>
                  <a:lnTo>
                    <a:pt x="1085" y="371"/>
                  </a:lnTo>
                  <a:lnTo>
                    <a:pt x="996" y="402"/>
                  </a:lnTo>
                  <a:lnTo>
                    <a:pt x="910" y="432"/>
                  </a:lnTo>
                  <a:lnTo>
                    <a:pt x="825" y="461"/>
                  </a:lnTo>
                  <a:lnTo>
                    <a:pt x="742" y="491"/>
                  </a:lnTo>
                  <a:lnTo>
                    <a:pt x="660" y="520"/>
                  </a:lnTo>
                  <a:lnTo>
                    <a:pt x="582" y="549"/>
                  </a:lnTo>
                  <a:lnTo>
                    <a:pt x="506" y="577"/>
                  </a:lnTo>
                  <a:lnTo>
                    <a:pt x="435" y="605"/>
                  </a:lnTo>
                  <a:lnTo>
                    <a:pt x="366" y="629"/>
                  </a:lnTo>
                  <a:lnTo>
                    <a:pt x="304" y="653"/>
                  </a:lnTo>
                  <a:lnTo>
                    <a:pt x="245" y="676"/>
                  </a:lnTo>
                  <a:lnTo>
                    <a:pt x="191" y="696"/>
                  </a:lnTo>
                  <a:lnTo>
                    <a:pt x="142" y="715"/>
                  </a:lnTo>
                  <a:lnTo>
                    <a:pt x="101" y="731"/>
                  </a:lnTo>
                  <a:lnTo>
                    <a:pt x="66" y="745"/>
                  </a:lnTo>
                  <a:lnTo>
                    <a:pt x="39" y="755"/>
                  </a:lnTo>
                  <a:lnTo>
                    <a:pt x="18" y="764"/>
                  </a:lnTo>
                  <a:lnTo>
                    <a:pt x="4" y="769"/>
                  </a:lnTo>
                  <a:lnTo>
                    <a:pt x="0" y="771"/>
                  </a:lnTo>
                  <a:lnTo>
                    <a:pt x="4" y="769"/>
                  </a:lnTo>
                  <a:lnTo>
                    <a:pt x="14" y="764"/>
                  </a:lnTo>
                  <a:lnTo>
                    <a:pt x="30" y="757"/>
                  </a:lnTo>
                  <a:lnTo>
                    <a:pt x="54" y="746"/>
                  </a:lnTo>
                  <a:lnTo>
                    <a:pt x="82" y="733"/>
                  </a:lnTo>
                  <a:lnTo>
                    <a:pt x="116" y="717"/>
                  </a:lnTo>
                  <a:lnTo>
                    <a:pt x="156" y="700"/>
                  </a:lnTo>
                  <a:lnTo>
                    <a:pt x="201" y="679"/>
                  </a:lnTo>
                  <a:lnTo>
                    <a:pt x="252" y="657"/>
                  </a:lnTo>
                  <a:lnTo>
                    <a:pt x="305" y="632"/>
                  </a:lnTo>
                  <a:lnTo>
                    <a:pt x="366" y="606"/>
                  </a:lnTo>
                  <a:lnTo>
                    <a:pt x="428" y="579"/>
                  </a:lnTo>
                  <a:lnTo>
                    <a:pt x="496" y="548"/>
                  </a:lnTo>
                  <a:lnTo>
                    <a:pt x="567" y="517"/>
                  </a:lnTo>
                  <a:lnTo>
                    <a:pt x="641" y="485"/>
                  </a:lnTo>
                  <a:lnTo>
                    <a:pt x="719" y="451"/>
                  </a:lnTo>
                  <a:lnTo>
                    <a:pt x="759" y="434"/>
                  </a:lnTo>
                  <a:lnTo>
                    <a:pt x="801" y="416"/>
                  </a:lnTo>
                  <a:lnTo>
                    <a:pt x="840" y="399"/>
                  </a:lnTo>
                  <a:lnTo>
                    <a:pt x="882" y="382"/>
                  </a:lnTo>
                  <a:lnTo>
                    <a:pt x="924" y="364"/>
                  </a:lnTo>
                  <a:lnTo>
                    <a:pt x="967" y="347"/>
                  </a:lnTo>
                  <a:lnTo>
                    <a:pt x="1008" y="330"/>
                  </a:lnTo>
                  <a:lnTo>
                    <a:pt x="1052" y="311"/>
                  </a:lnTo>
                  <a:lnTo>
                    <a:pt x="1095" y="295"/>
                  </a:lnTo>
                  <a:lnTo>
                    <a:pt x="1138" y="278"/>
                  </a:lnTo>
                  <a:lnTo>
                    <a:pt x="1182" y="261"/>
                  </a:lnTo>
                  <a:lnTo>
                    <a:pt x="1225" y="244"/>
                  </a:lnTo>
                  <a:lnTo>
                    <a:pt x="1270" y="228"/>
                  </a:lnTo>
                  <a:lnTo>
                    <a:pt x="1313" y="211"/>
                  </a:lnTo>
                  <a:lnTo>
                    <a:pt x="1358" y="195"/>
                  </a:lnTo>
                  <a:lnTo>
                    <a:pt x="1403" y="180"/>
                  </a:lnTo>
                  <a:lnTo>
                    <a:pt x="1447" y="166"/>
                  </a:lnTo>
                  <a:lnTo>
                    <a:pt x="1492" y="150"/>
                  </a:lnTo>
                  <a:lnTo>
                    <a:pt x="1537" y="136"/>
                  </a:lnTo>
                  <a:lnTo>
                    <a:pt x="1582" y="123"/>
                  </a:lnTo>
                  <a:lnTo>
                    <a:pt x="1625" y="109"/>
                  </a:lnTo>
                  <a:lnTo>
                    <a:pt x="1670" y="97"/>
                  </a:lnTo>
                  <a:lnTo>
                    <a:pt x="1715" y="85"/>
                  </a:lnTo>
                  <a:lnTo>
                    <a:pt x="1760" y="72"/>
                  </a:lnTo>
                  <a:lnTo>
                    <a:pt x="1804" y="62"/>
                  </a:lnTo>
                  <a:lnTo>
                    <a:pt x="1849" y="52"/>
                  </a:lnTo>
                  <a:lnTo>
                    <a:pt x="1892" y="43"/>
                  </a:lnTo>
                  <a:lnTo>
                    <a:pt x="1935" y="34"/>
                  </a:lnTo>
                  <a:lnTo>
                    <a:pt x="1980" y="26"/>
                  </a:lnTo>
                  <a:lnTo>
                    <a:pt x="2023" y="19"/>
                  </a:lnTo>
                  <a:lnTo>
                    <a:pt x="2065" y="12"/>
                  </a:lnTo>
                  <a:lnTo>
                    <a:pt x="210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auto">
            <a:xfrm>
              <a:off x="4297" y="3341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auto">
            <a:xfrm>
              <a:off x="3757" y="3881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19574"/>
            <a:ext cx="901584" cy="93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702550" y="6643688"/>
            <a:ext cx="1441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© Wolfgang Braunstein</a:t>
            </a:r>
          </a:p>
        </p:txBody>
      </p:sp>
      <p:grpSp>
        <p:nvGrpSpPr>
          <p:cNvPr id="23554" name="Group 3"/>
          <p:cNvGrpSpPr>
            <a:grpSpLocks noChangeAspect="1"/>
          </p:cNvGrpSpPr>
          <p:nvPr/>
        </p:nvGrpSpPr>
        <p:grpSpPr bwMode="auto">
          <a:xfrm>
            <a:off x="8081963" y="0"/>
            <a:ext cx="1062037" cy="728663"/>
            <a:chOff x="3757" y="2981"/>
            <a:chExt cx="3600" cy="2216"/>
          </a:xfrm>
        </p:grpSpPr>
        <p:sp>
          <p:nvSpPr>
            <p:cNvPr id="23559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57" y="2981"/>
              <a:ext cx="3600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60" name="Freeform 5"/>
            <p:cNvSpPr>
              <a:spLocks/>
            </p:cNvSpPr>
            <p:nvPr/>
          </p:nvSpPr>
          <p:spPr bwMode="auto">
            <a:xfrm>
              <a:off x="4330" y="3223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61" name="Freeform 6"/>
            <p:cNvSpPr>
              <a:spLocks/>
            </p:cNvSpPr>
            <p:nvPr/>
          </p:nvSpPr>
          <p:spPr bwMode="auto">
            <a:xfrm>
              <a:off x="4117" y="388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62" name="Freeform 7"/>
            <p:cNvSpPr>
              <a:spLocks/>
            </p:cNvSpPr>
            <p:nvPr/>
          </p:nvSpPr>
          <p:spPr bwMode="auto">
            <a:xfrm>
              <a:off x="3760" y="3689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63" name="Freeform 8"/>
            <p:cNvSpPr>
              <a:spLocks/>
            </p:cNvSpPr>
            <p:nvPr/>
          </p:nvSpPr>
          <p:spPr bwMode="auto">
            <a:xfrm>
              <a:off x="4117" y="406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64" name="Freeform 9"/>
            <p:cNvSpPr>
              <a:spLocks/>
            </p:cNvSpPr>
            <p:nvPr/>
          </p:nvSpPr>
          <p:spPr bwMode="auto">
            <a:xfrm>
              <a:off x="4297" y="3757"/>
              <a:ext cx="2526" cy="771"/>
            </a:xfrm>
            <a:custGeom>
              <a:avLst/>
              <a:gdLst>
                <a:gd name="T0" fmla="*/ 2169 w 2526"/>
                <a:gd name="T1" fmla="*/ 2 h 771"/>
                <a:gd name="T2" fmla="*/ 2273 w 2526"/>
                <a:gd name="T3" fmla="*/ 0 h 771"/>
                <a:gd name="T4" fmla="*/ 2354 w 2526"/>
                <a:gd name="T5" fmla="*/ 7 h 771"/>
                <a:gd name="T6" fmla="*/ 2418 w 2526"/>
                <a:gd name="T7" fmla="*/ 21 h 771"/>
                <a:gd name="T8" fmla="*/ 2465 w 2526"/>
                <a:gd name="T9" fmla="*/ 38 h 771"/>
                <a:gd name="T10" fmla="*/ 2496 w 2526"/>
                <a:gd name="T11" fmla="*/ 55 h 771"/>
                <a:gd name="T12" fmla="*/ 2515 w 2526"/>
                <a:gd name="T13" fmla="*/ 69 h 771"/>
                <a:gd name="T14" fmla="*/ 2524 w 2526"/>
                <a:gd name="T15" fmla="*/ 78 h 771"/>
                <a:gd name="T16" fmla="*/ 2524 w 2526"/>
                <a:gd name="T17" fmla="*/ 79 h 771"/>
                <a:gd name="T18" fmla="*/ 2515 w 2526"/>
                <a:gd name="T19" fmla="*/ 78 h 771"/>
                <a:gd name="T20" fmla="*/ 2496 w 2526"/>
                <a:gd name="T21" fmla="*/ 74 h 771"/>
                <a:gd name="T22" fmla="*/ 2463 w 2526"/>
                <a:gd name="T23" fmla="*/ 72 h 771"/>
                <a:gd name="T24" fmla="*/ 2417 w 2526"/>
                <a:gd name="T25" fmla="*/ 71 h 771"/>
                <a:gd name="T26" fmla="*/ 2353 w 2526"/>
                <a:gd name="T27" fmla="*/ 72 h 771"/>
                <a:gd name="T28" fmla="*/ 2268 w 2526"/>
                <a:gd name="T29" fmla="*/ 78 h 771"/>
                <a:gd name="T30" fmla="*/ 2162 w 2526"/>
                <a:gd name="T31" fmla="*/ 86 h 771"/>
                <a:gd name="T32" fmla="*/ 2043 w 2526"/>
                <a:gd name="T33" fmla="*/ 102 h 771"/>
                <a:gd name="T34" fmla="*/ 1911 w 2526"/>
                <a:gd name="T35" fmla="*/ 128 h 771"/>
                <a:gd name="T36" fmla="*/ 1762 w 2526"/>
                <a:gd name="T37" fmla="*/ 164 h 771"/>
                <a:gd name="T38" fmla="*/ 1603 w 2526"/>
                <a:gd name="T39" fmla="*/ 207 h 771"/>
                <a:gd name="T40" fmla="*/ 1433 w 2526"/>
                <a:gd name="T41" fmla="*/ 259 h 771"/>
                <a:gd name="T42" fmla="*/ 1260 w 2526"/>
                <a:gd name="T43" fmla="*/ 314 h 771"/>
                <a:gd name="T44" fmla="*/ 1085 w 2526"/>
                <a:gd name="T45" fmla="*/ 371 h 771"/>
                <a:gd name="T46" fmla="*/ 910 w 2526"/>
                <a:gd name="T47" fmla="*/ 432 h 771"/>
                <a:gd name="T48" fmla="*/ 742 w 2526"/>
                <a:gd name="T49" fmla="*/ 491 h 771"/>
                <a:gd name="T50" fmla="*/ 582 w 2526"/>
                <a:gd name="T51" fmla="*/ 549 h 771"/>
                <a:gd name="T52" fmla="*/ 435 w 2526"/>
                <a:gd name="T53" fmla="*/ 605 h 771"/>
                <a:gd name="T54" fmla="*/ 304 w 2526"/>
                <a:gd name="T55" fmla="*/ 653 h 771"/>
                <a:gd name="T56" fmla="*/ 191 w 2526"/>
                <a:gd name="T57" fmla="*/ 696 h 771"/>
                <a:gd name="T58" fmla="*/ 101 w 2526"/>
                <a:gd name="T59" fmla="*/ 731 h 771"/>
                <a:gd name="T60" fmla="*/ 39 w 2526"/>
                <a:gd name="T61" fmla="*/ 755 h 771"/>
                <a:gd name="T62" fmla="*/ 4 w 2526"/>
                <a:gd name="T63" fmla="*/ 769 h 771"/>
                <a:gd name="T64" fmla="*/ 4 w 2526"/>
                <a:gd name="T65" fmla="*/ 769 h 771"/>
                <a:gd name="T66" fmla="*/ 30 w 2526"/>
                <a:gd name="T67" fmla="*/ 757 h 771"/>
                <a:gd name="T68" fmla="*/ 82 w 2526"/>
                <a:gd name="T69" fmla="*/ 733 h 771"/>
                <a:gd name="T70" fmla="*/ 156 w 2526"/>
                <a:gd name="T71" fmla="*/ 700 h 771"/>
                <a:gd name="T72" fmla="*/ 252 w 2526"/>
                <a:gd name="T73" fmla="*/ 657 h 771"/>
                <a:gd name="T74" fmla="*/ 366 w 2526"/>
                <a:gd name="T75" fmla="*/ 606 h 771"/>
                <a:gd name="T76" fmla="*/ 496 w 2526"/>
                <a:gd name="T77" fmla="*/ 548 h 771"/>
                <a:gd name="T78" fmla="*/ 641 w 2526"/>
                <a:gd name="T79" fmla="*/ 485 h 771"/>
                <a:gd name="T80" fmla="*/ 759 w 2526"/>
                <a:gd name="T81" fmla="*/ 434 h 771"/>
                <a:gd name="T82" fmla="*/ 840 w 2526"/>
                <a:gd name="T83" fmla="*/ 399 h 771"/>
                <a:gd name="T84" fmla="*/ 924 w 2526"/>
                <a:gd name="T85" fmla="*/ 364 h 771"/>
                <a:gd name="T86" fmla="*/ 1008 w 2526"/>
                <a:gd name="T87" fmla="*/ 330 h 771"/>
                <a:gd name="T88" fmla="*/ 1095 w 2526"/>
                <a:gd name="T89" fmla="*/ 295 h 771"/>
                <a:gd name="T90" fmla="*/ 1182 w 2526"/>
                <a:gd name="T91" fmla="*/ 261 h 771"/>
                <a:gd name="T92" fmla="*/ 1270 w 2526"/>
                <a:gd name="T93" fmla="*/ 228 h 771"/>
                <a:gd name="T94" fmla="*/ 1358 w 2526"/>
                <a:gd name="T95" fmla="*/ 195 h 771"/>
                <a:gd name="T96" fmla="*/ 1447 w 2526"/>
                <a:gd name="T97" fmla="*/ 166 h 771"/>
                <a:gd name="T98" fmla="*/ 1537 w 2526"/>
                <a:gd name="T99" fmla="*/ 136 h 771"/>
                <a:gd name="T100" fmla="*/ 1625 w 2526"/>
                <a:gd name="T101" fmla="*/ 109 h 771"/>
                <a:gd name="T102" fmla="*/ 1715 w 2526"/>
                <a:gd name="T103" fmla="*/ 85 h 771"/>
                <a:gd name="T104" fmla="*/ 1804 w 2526"/>
                <a:gd name="T105" fmla="*/ 62 h 771"/>
                <a:gd name="T106" fmla="*/ 1892 w 2526"/>
                <a:gd name="T107" fmla="*/ 43 h 771"/>
                <a:gd name="T108" fmla="*/ 1980 w 2526"/>
                <a:gd name="T109" fmla="*/ 26 h 771"/>
                <a:gd name="T110" fmla="*/ 2065 w 2526"/>
                <a:gd name="T111" fmla="*/ 12 h 7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6"/>
                <a:gd name="T169" fmla="*/ 0 h 771"/>
                <a:gd name="T170" fmla="*/ 2526 w 2526"/>
                <a:gd name="T171" fmla="*/ 771 h 7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6" h="771">
                  <a:moveTo>
                    <a:pt x="2108" y="7"/>
                  </a:moveTo>
                  <a:lnTo>
                    <a:pt x="2169" y="2"/>
                  </a:lnTo>
                  <a:lnTo>
                    <a:pt x="2223" y="0"/>
                  </a:lnTo>
                  <a:lnTo>
                    <a:pt x="2273" y="0"/>
                  </a:lnTo>
                  <a:lnTo>
                    <a:pt x="2316" y="3"/>
                  </a:lnTo>
                  <a:lnTo>
                    <a:pt x="2354" y="7"/>
                  </a:lnTo>
                  <a:lnTo>
                    <a:pt x="2389" y="14"/>
                  </a:lnTo>
                  <a:lnTo>
                    <a:pt x="2418" y="21"/>
                  </a:lnTo>
                  <a:lnTo>
                    <a:pt x="2444" y="29"/>
                  </a:lnTo>
                  <a:lnTo>
                    <a:pt x="2465" y="38"/>
                  </a:lnTo>
                  <a:lnTo>
                    <a:pt x="2482" y="47"/>
                  </a:lnTo>
                  <a:lnTo>
                    <a:pt x="2496" y="55"/>
                  </a:lnTo>
                  <a:lnTo>
                    <a:pt x="2508" y="62"/>
                  </a:lnTo>
                  <a:lnTo>
                    <a:pt x="2515" y="69"/>
                  </a:lnTo>
                  <a:lnTo>
                    <a:pt x="2522" y="74"/>
                  </a:lnTo>
                  <a:lnTo>
                    <a:pt x="2524" y="78"/>
                  </a:lnTo>
                  <a:lnTo>
                    <a:pt x="2526" y="79"/>
                  </a:lnTo>
                  <a:lnTo>
                    <a:pt x="2524" y="79"/>
                  </a:lnTo>
                  <a:lnTo>
                    <a:pt x="2522" y="78"/>
                  </a:lnTo>
                  <a:lnTo>
                    <a:pt x="2515" y="78"/>
                  </a:lnTo>
                  <a:lnTo>
                    <a:pt x="2508" y="76"/>
                  </a:lnTo>
                  <a:lnTo>
                    <a:pt x="2496" y="74"/>
                  </a:lnTo>
                  <a:lnTo>
                    <a:pt x="2482" y="72"/>
                  </a:lnTo>
                  <a:lnTo>
                    <a:pt x="2463" y="72"/>
                  </a:lnTo>
                  <a:lnTo>
                    <a:pt x="2443" y="71"/>
                  </a:lnTo>
                  <a:lnTo>
                    <a:pt x="2417" y="71"/>
                  </a:lnTo>
                  <a:lnTo>
                    <a:pt x="2387" y="71"/>
                  </a:lnTo>
                  <a:lnTo>
                    <a:pt x="2353" y="72"/>
                  </a:lnTo>
                  <a:lnTo>
                    <a:pt x="2313" y="74"/>
                  </a:lnTo>
                  <a:lnTo>
                    <a:pt x="2268" y="78"/>
                  </a:lnTo>
                  <a:lnTo>
                    <a:pt x="2217" y="81"/>
                  </a:lnTo>
                  <a:lnTo>
                    <a:pt x="2162" y="86"/>
                  </a:lnTo>
                  <a:lnTo>
                    <a:pt x="2101" y="93"/>
                  </a:lnTo>
                  <a:lnTo>
                    <a:pt x="2043" y="102"/>
                  </a:lnTo>
                  <a:lnTo>
                    <a:pt x="1978" y="114"/>
                  </a:lnTo>
                  <a:lnTo>
                    <a:pt x="1911" y="128"/>
                  </a:lnTo>
                  <a:lnTo>
                    <a:pt x="1838" y="145"/>
                  </a:lnTo>
                  <a:lnTo>
                    <a:pt x="1762" y="164"/>
                  </a:lnTo>
                  <a:lnTo>
                    <a:pt x="1684" y="185"/>
                  </a:lnTo>
                  <a:lnTo>
                    <a:pt x="1603" y="207"/>
                  </a:lnTo>
                  <a:lnTo>
                    <a:pt x="1519" y="233"/>
                  </a:lnTo>
                  <a:lnTo>
                    <a:pt x="1433" y="259"/>
                  </a:lnTo>
                  <a:lnTo>
                    <a:pt x="1346" y="285"/>
                  </a:lnTo>
                  <a:lnTo>
                    <a:pt x="1260" y="314"/>
                  </a:lnTo>
                  <a:lnTo>
                    <a:pt x="1171" y="342"/>
                  </a:lnTo>
                  <a:lnTo>
                    <a:pt x="1085" y="371"/>
                  </a:lnTo>
                  <a:lnTo>
                    <a:pt x="996" y="402"/>
                  </a:lnTo>
                  <a:lnTo>
                    <a:pt x="910" y="432"/>
                  </a:lnTo>
                  <a:lnTo>
                    <a:pt x="825" y="461"/>
                  </a:lnTo>
                  <a:lnTo>
                    <a:pt x="742" y="491"/>
                  </a:lnTo>
                  <a:lnTo>
                    <a:pt x="660" y="520"/>
                  </a:lnTo>
                  <a:lnTo>
                    <a:pt x="582" y="549"/>
                  </a:lnTo>
                  <a:lnTo>
                    <a:pt x="506" y="577"/>
                  </a:lnTo>
                  <a:lnTo>
                    <a:pt x="435" y="605"/>
                  </a:lnTo>
                  <a:lnTo>
                    <a:pt x="366" y="629"/>
                  </a:lnTo>
                  <a:lnTo>
                    <a:pt x="304" y="653"/>
                  </a:lnTo>
                  <a:lnTo>
                    <a:pt x="245" y="676"/>
                  </a:lnTo>
                  <a:lnTo>
                    <a:pt x="191" y="696"/>
                  </a:lnTo>
                  <a:lnTo>
                    <a:pt x="142" y="715"/>
                  </a:lnTo>
                  <a:lnTo>
                    <a:pt x="101" y="731"/>
                  </a:lnTo>
                  <a:lnTo>
                    <a:pt x="66" y="745"/>
                  </a:lnTo>
                  <a:lnTo>
                    <a:pt x="39" y="755"/>
                  </a:lnTo>
                  <a:lnTo>
                    <a:pt x="18" y="764"/>
                  </a:lnTo>
                  <a:lnTo>
                    <a:pt x="4" y="769"/>
                  </a:lnTo>
                  <a:lnTo>
                    <a:pt x="0" y="771"/>
                  </a:lnTo>
                  <a:lnTo>
                    <a:pt x="4" y="769"/>
                  </a:lnTo>
                  <a:lnTo>
                    <a:pt x="14" y="764"/>
                  </a:lnTo>
                  <a:lnTo>
                    <a:pt x="30" y="757"/>
                  </a:lnTo>
                  <a:lnTo>
                    <a:pt x="54" y="746"/>
                  </a:lnTo>
                  <a:lnTo>
                    <a:pt x="82" y="733"/>
                  </a:lnTo>
                  <a:lnTo>
                    <a:pt x="116" y="717"/>
                  </a:lnTo>
                  <a:lnTo>
                    <a:pt x="156" y="700"/>
                  </a:lnTo>
                  <a:lnTo>
                    <a:pt x="201" y="679"/>
                  </a:lnTo>
                  <a:lnTo>
                    <a:pt x="252" y="657"/>
                  </a:lnTo>
                  <a:lnTo>
                    <a:pt x="305" y="632"/>
                  </a:lnTo>
                  <a:lnTo>
                    <a:pt x="366" y="606"/>
                  </a:lnTo>
                  <a:lnTo>
                    <a:pt x="428" y="579"/>
                  </a:lnTo>
                  <a:lnTo>
                    <a:pt x="496" y="548"/>
                  </a:lnTo>
                  <a:lnTo>
                    <a:pt x="567" y="517"/>
                  </a:lnTo>
                  <a:lnTo>
                    <a:pt x="641" y="485"/>
                  </a:lnTo>
                  <a:lnTo>
                    <a:pt x="719" y="451"/>
                  </a:lnTo>
                  <a:lnTo>
                    <a:pt x="759" y="434"/>
                  </a:lnTo>
                  <a:lnTo>
                    <a:pt x="801" y="416"/>
                  </a:lnTo>
                  <a:lnTo>
                    <a:pt x="840" y="399"/>
                  </a:lnTo>
                  <a:lnTo>
                    <a:pt x="882" y="382"/>
                  </a:lnTo>
                  <a:lnTo>
                    <a:pt x="924" y="364"/>
                  </a:lnTo>
                  <a:lnTo>
                    <a:pt x="967" y="347"/>
                  </a:lnTo>
                  <a:lnTo>
                    <a:pt x="1008" y="330"/>
                  </a:lnTo>
                  <a:lnTo>
                    <a:pt x="1052" y="311"/>
                  </a:lnTo>
                  <a:lnTo>
                    <a:pt x="1095" y="295"/>
                  </a:lnTo>
                  <a:lnTo>
                    <a:pt x="1138" y="278"/>
                  </a:lnTo>
                  <a:lnTo>
                    <a:pt x="1182" y="261"/>
                  </a:lnTo>
                  <a:lnTo>
                    <a:pt x="1225" y="244"/>
                  </a:lnTo>
                  <a:lnTo>
                    <a:pt x="1270" y="228"/>
                  </a:lnTo>
                  <a:lnTo>
                    <a:pt x="1313" y="211"/>
                  </a:lnTo>
                  <a:lnTo>
                    <a:pt x="1358" y="195"/>
                  </a:lnTo>
                  <a:lnTo>
                    <a:pt x="1403" y="180"/>
                  </a:lnTo>
                  <a:lnTo>
                    <a:pt x="1447" y="166"/>
                  </a:lnTo>
                  <a:lnTo>
                    <a:pt x="1492" y="150"/>
                  </a:lnTo>
                  <a:lnTo>
                    <a:pt x="1537" y="136"/>
                  </a:lnTo>
                  <a:lnTo>
                    <a:pt x="1582" y="123"/>
                  </a:lnTo>
                  <a:lnTo>
                    <a:pt x="1625" y="109"/>
                  </a:lnTo>
                  <a:lnTo>
                    <a:pt x="1670" y="97"/>
                  </a:lnTo>
                  <a:lnTo>
                    <a:pt x="1715" y="85"/>
                  </a:lnTo>
                  <a:lnTo>
                    <a:pt x="1760" y="72"/>
                  </a:lnTo>
                  <a:lnTo>
                    <a:pt x="1804" y="62"/>
                  </a:lnTo>
                  <a:lnTo>
                    <a:pt x="1849" y="52"/>
                  </a:lnTo>
                  <a:lnTo>
                    <a:pt x="1892" y="43"/>
                  </a:lnTo>
                  <a:lnTo>
                    <a:pt x="1935" y="34"/>
                  </a:lnTo>
                  <a:lnTo>
                    <a:pt x="1980" y="26"/>
                  </a:lnTo>
                  <a:lnTo>
                    <a:pt x="2023" y="19"/>
                  </a:lnTo>
                  <a:lnTo>
                    <a:pt x="2065" y="12"/>
                  </a:lnTo>
                  <a:lnTo>
                    <a:pt x="210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65" name="Freeform 10"/>
            <p:cNvSpPr>
              <a:spLocks/>
            </p:cNvSpPr>
            <p:nvPr/>
          </p:nvSpPr>
          <p:spPr bwMode="auto">
            <a:xfrm>
              <a:off x="4297" y="3341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66" name="Freeform 11"/>
            <p:cNvSpPr>
              <a:spLocks/>
            </p:cNvSpPr>
            <p:nvPr/>
          </p:nvSpPr>
          <p:spPr bwMode="auto">
            <a:xfrm>
              <a:off x="3757" y="3881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61925" y="142875"/>
            <a:ext cx="704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e-DE" sz="2800" b="1">
                <a:solidFill>
                  <a:srgbClr val="C00000"/>
                </a:solidFill>
                <a:latin typeface="Verdana" pitchFamily="34" charset="0"/>
              </a:rPr>
              <a:t>Wir empfehlen – </a:t>
            </a:r>
            <a:r>
              <a:rPr lang="de-DE" sz="2800" b="1">
                <a:solidFill>
                  <a:srgbClr val="003300"/>
                </a:solidFill>
                <a:latin typeface="Verdana" pitchFamily="34" charset="0"/>
              </a:rPr>
              <a:t>Sie entscheiden</a:t>
            </a:r>
            <a:endParaRPr lang="de-DE" sz="2800" b="1">
              <a:latin typeface="Verdana" pitchFamily="34" charset="0"/>
            </a:endParaRPr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0" y="1557338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de-DE" sz="20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Clr>
                <a:srgbClr val="CC0000"/>
              </a:buClr>
            </a:pPr>
            <a:endParaRPr lang="de-DE">
              <a:latin typeface="Verdana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797425" y="998538"/>
            <a:ext cx="37798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dirty="0">
                <a:solidFill>
                  <a:schemeClr val="accent6"/>
                </a:solidFill>
                <a:latin typeface="Verdana" pitchFamily="34" charset="0"/>
                <a:cs typeface="+mn-cs"/>
              </a:rPr>
              <a:t>Es werden mit dem Halbjahreszeugnis </a:t>
            </a:r>
            <a:r>
              <a:rPr lang="de-DE" sz="2400" b="1" dirty="0">
                <a:solidFill>
                  <a:schemeClr val="accent6"/>
                </a:solidFill>
                <a:latin typeface="Verdana" pitchFamily="34" charset="0"/>
                <a:cs typeface="+mn-cs"/>
              </a:rPr>
              <a:t>Empfehlungen</a:t>
            </a:r>
            <a:r>
              <a:rPr lang="de-DE" sz="2400" dirty="0">
                <a:solidFill>
                  <a:schemeClr val="accent6"/>
                </a:solidFill>
                <a:latin typeface="Verdana" pitchFamily="34" charset="0"/>
                <a:cs typeface="+mn-cs"/>
              </a:rPr>
              <a:t> für </a:t>
            </a:r>
            <a:r>
              <a:rPr lang="de-DE" sz="2400" b="1" dirty="0">
                <a:solidFill>
                  <a:schemeClr val="accent6"/>
                </a:solidFill>
                <a:latin typeface="Verdana" pitchFamily="34" charset="0"/>
                <a:cs typeface="+mn-cs"/>
              </a:rPr>
              <a:t>Bildungsgänge</a:t>
            </a:r>
            <a:r>
              <a:rPr lang="de-DE" sz="2400" dirty="0">
                <a:solidFill>
                  <a:schemeClr val="accent6"/>
                </a:solidFill>
                <a:latin typeface="Verdana" pitchFamily="34" charset="0"/>
                <a:cs typeface="+mn-cs"/>
              </a:rPr>
              <a:t> gegeben, die das </a:t>
            </a:r>
            <a:r>
              <a:rPr lang="de-DE" sz="2400" b="1" dirty="0">
                <a:solidFill>
                  <a:schemeClr val="accent6"/>
                </a:solidFill>
                <a:latin typeface="Verdana" pitchFamily="34" charset="0"/>
                <a:cs typeface="+mn-cs"/>
              </a:rPr>
              <a:t>regionale Angebot </a:t>
            </a:r>
            <a:r>
              <a:rPr lang="de-DE" sz="2400" dirty="0">
                <a:solidFill>
                  <a:schemeClr val="accent6"/>
                </a:solidFill>
                <a:latin typeface="Verdana" pitchFamily="34" charset="0"/>
                <a:cs typeface="+mn-cs"/>
              </a:rPr>
              <a:t>berücksichtigen. 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dirty="0">
                <a:solidFill>
                  <a:schemeClr val="accent6"/>
                </a:solidFill>
                <a:latin typeface="Verdana" pitchFamily="34" charset="0"/>
                <a:cs typeface="+mn-cs"/>
              </a:rPr>
              <a:t>Die Empfehlung ist nicht bindend 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dirty="0">
                <a:solidFill>
                  <a:srgbClr val="FF0000"/>
                </a:solidFill>
                <a:latin typeface="Verdana" pitchFamily="34" charset="0"/>
                <a:cs typeface="+mn-cs"/>
              </a:rPr>
              <a:t>– aber bitte ernst zu nehmen!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8" y="982440"/>
            <a:ext cx="4170742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702550" y="6643688"/>
            <a:ext cx="1441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© Wolfgang Braunstein</a:t>
            </a:r>
          </a:p>
        </p:txBody>
      </p:sp>
      <p:grpSp>
        <p:nvGrpSpPr>
          <p:cNvPr id="24578" name="Group 3"/>
          <p:cNvGrpSpPr>
            <a:grpSpLocks noChangeAspect="1"/>
          </p:cNvGrpSpPr>
          <p:nvPr/>
        </p:nvGrpSpPr>
        <p:grpSpPr bwMode="auto">
          <a:xfrm>
            <a:off x="8081963" y="0"/>
            <a:ext cx="1062037" cy="728663"/>
            <a:chOff x="3757" y="2981"/>
            <a:chExt cx="3600" cy="2216"/>
          </a:xfrm>
        </p:grpSpPr>
        <p:sp>
          <p:nvSpPr>
            <p:cNvPr id="2458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57" y="2981"/>
              <a:ext cx="3600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85" name="Freeform 5"/>
            <p:cNvSpPr>
              <a:spLocks/>
            </p:cNvSpPr>
            <p:nvPr/>
          </p:nvSpPr>
          <p:spPr bwMode="auto">
            <a:xfrm>
              <a:off x="4330" y="3223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86" name="Freeform 6"/>
            <p:cNvSpPr>
              <a:spLocks/>
            </p:cNvSpPr>
            <p:nvPr/>
          </p:nvSpPr>
          <p:spPr bwMode="auto">
            <a:xfrm>
              <a:off x="4117" y="388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87" name="Freeform 7"/>
            <p:cNvSpPr>
              <a:spLocks/>
            </p:cNvSpPr>
            <p:nvPr/>
          </p:nvSpPr>
          <p:spPr bwMode="auto">
            <a:xfrm>
              <a:off x="3760" y="3689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88" name="Freeform 8"/>
            <p:cNvSpPr>
              <a:spLocks/>
            </p:cNvSpPr>
            <p:nvPr/>
          </p:nvSpPr>
          <p:spPr bwMode="auto">
            <a:xfrm>
              <a:off x="4117" y="406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89" name="Freeform 9"/>
            <p:cNvSpPr>
              <a:spLocks/>
            </p:cNvSpPr>
            <p:nvPr/>
          </p:nvSpPr>
          <p:spPr bwMode="auto">
            <a:xfrm>
              <a:off x="4297" y="3757"/>
              <a:ext cx="2526" cy="771"/>
            </a:xfrm>
            <a:custGeom>
              <a:avLst/>
              <a:gdLst>
                <a:gd name="T0" fmla="*/ 2169 w 2526"/>
                <a:gd name="T1" fmla="*/ 2 h 771"/>
                <a:gd name="T2" fmla="*/ 2273 w 2526"/>
                <a:gd name="T3" fmla="*/ 0 h 771"/>
                <a:gd name="T4" fmla="*/ 2354 w 2526"/>
                <a:gd name="T5" fmla="*/ 7 h 771"/>
                <a:gd name="T6" fmla="*/ 2418 w 2526"/>
                <a:gd name="T7" fmla="*/ 21 h 771"/>
                <a:gd name="T8" fmla="*/ 2465 w 2526"/>
                <a:gd name="T9" fmla="*/ 38 h 771"/>
                <a:gd name="T10" fmla="*/ 2496 w 2526"/>
                <a:gd name="T11" fmla="*/ 55 h 771"/>
                <a:gd name="T12" fmla="*/ 2515 w 2526"/>
                <a:gd name="T13" fmla="*/ 69 h 771"/>
                <a:gd name="T14" fmla="*/ 2524 w 2526"/>
                <a:gd name="T15" fmla="*/ 78 h 771"/>
                <a:gd name="T16" fmla="*/ 2524 w 2526"/>
                <a:gd name="T17" fmla="*/ 79 h 771"/>
                <a:gd name="T18" fmla="*/ 2515 w 2526"/>
                <a:gd name="T19" fmla="*/ 78 h 771"/>
                <a:gd name="T20" fmla="*/ 2496 w 2526"/>
                <a:gd name="T21" fmla="*/ 74 h 771"/>
                <a:gd name="T22" fmla="*/ 2463 w 2526"/>
                <a:gd name="T23" fmla="*/ 72 h 771"/>
                <a:gd name="T24" fmla="*/ 2417 w 2526"/>
                <a:gd name="T25" fmla="*/ 71 h 771"/>
                <a:gd name="T26" fmla="*/ 2353 w 2526"/>
                <a:gd name="T27" fmla="*/ 72 h 771"/>
                <a:gd name="T28" fmla="*/ 2268 w 2526"/>
                <a:gd name="T29" fmla="*/ 78 h 771"/>
                <a:gd name="T30" fmla="*/ 2162 w 2526"/>
                <a:gd name="T31" fmla="*/ 86 h 771"/>
                <a:gd name="T32" fmla="*/ 2043 w 2526"/>
                <a:gd name="T33" fmla="*/ 102 h 771"/>
                <a:gd name="T34" fmla="*/ 1911 w 2526"/>
                <a:gd name="T35" fmla="*/ 128 h 771"/>
                <a:gd name="T36" fmla="*/ 1762 w 2526"/>
                <a:gd name="T37" fmla="*/ 164 h 771"/>
                <a:gd name="T38" fmla="*/ 1603 w 2526"/>
                <a:gd name="T39" fmla="*/ 207 h 771"/>
                <a:gd name="T40" fmla="*/ 1433 w 2526"/>
                <a:gd name="T41" fmla="*/ 259 h 771"/>
                <a:gd name="T42" fmla="*/ 1260 w 2526"/>
                <a:gd name="T43" fmla="*/ 314 h 771"/>
                <a:gd name="T44" fmla="*/ 1085 w 2526"/>
                <a:gd name="T45" fmla="*/ 371 h 771"/>
                <a:gd name="T46" fmla="*/ 910 w 2526"/>
                <a:gd name="T47" fmla="*/ 432 h 771"/>
                <a:gd name="T48" fmla="*/ 742 w 2526"/>
                <a:gd name="T49" fmla="*/ 491 h 771"/>
                <a:gd name="T50" fmla="*/ 582 w 2526"/>
                <a:gd name="T51" fmla="*/ 549 h 771"/>
                <a:gd name="T52" fmla="*/ 435 w 2526"/>
                <a:gd name="T53" fmla="*/ 605 h 771"/>
                <a:gd name="T54" fmla="*/ 304 w 2526"/>
                <a:gd name="T55" fmla="*/ 653 h 771"/>
                <a:gd name="T56" fmla="*/ 191 w 2526"/>
                <a:gd name="T57" fmla="*/ 696 h 771"/>
                <a:gd name="T58" fmla="*/ 101 w 2526"/>
                <a:gd name="T59" fmla="*/ 731 h 771"/>
                <a:gd name="T60" fmla="*/ 39 w 2526"/>
                <a:gd name="T61" fmla="*/ 755 h 771"/>
                <a:gd name="T62" fmla="*/ 4 w 2526"/>
                <a:gd name="T63" fmla="*/ 769 h 771"/>
                <a:gd name="T64" fmla="*/ 4 w 2526"/>
                <a:gd name="T65" fmla="*/ 769 h 771"/>
                <a:gd name="T66" fmla="*/ 30 w 2526"/>
                <a:gd name="T67" fmla="*/ 757 h 771"/>
                <a:gd name="T68" fmla="*/ 82 w 2526"/>
                <a:gd name="T69" fmla="*/ 733 h 771"/>
                <a:gd name="T70" fmla="*/ 156 w 2526"/>
                <a:gd name="T71" fmla="*/ 700 h 771"/>
                <a:gd name="T72" fmla="*/ 252 w 2526"/>
                <a:gd name="T73" fmla="*/ 657 h 771"/>
                <a:gd name="T74" fmla="*/ 366 w 2526"/>
                <a:gd name="T75" fmla="*/ 606 h 771"/>
                <a:gd name="T76" fmla="*/ 496 w 2526"/>
                <a:gd name="T77" fmla="*/ 548 h 771"/>
                <a:gd name="T78" fmla="*/ 641 w 2526"/>
                <a:gd name="T79" fmla="*/ 485 h 771"/>
                <a:gd name="T80" fmla="*/ 759 w 2526"/>
                <a:gd name="T81" fmla="*/ 434 h 771"/>
                <a:gd name="T82" fmla="*/ 840 w 2526"/>
                <a:gd name="T83" fmla="*/ 399 h 771"/>
                <a:gd name="T84" fmla="*/ 924 w 2526"/>
                <a:gd name="T85" fmla="*/ 364 h 771"/>
                <a:gd name="T86" fmla="*/ 1008 w 2526"/>
                <a:gd name="T87" fmla="*/ 330 h 771"/>
                <a:gd name="T88" fmla="*/ 1095 w 2526"/>
                <a:gd name="T89" fmla="*/ 295 h 771"/>
                <a:gd name="T90" fmla="*/ 1182 w 2526"/>
                <a:gd name="T91" fmla="*/ 261 h 771"/>
                <a:gd name="T92" fmla="*/ 1270 w 2526"/>
                <a:gd name="T93" fmla="*/ 228 h 771"/>
                <a:gd name="T94" fmla="*/ 1358 w 2526"/>
                <a:gd name="T95" fmla="*/ 195 h 771"/>
                <a:gd name="T96" fmla="*/ 1447 w 2526"/>
                <a:gd name="T97" fmla="*/ 166 h 771"/>
                <a:gd name="T98" fmla="*/ 1537 w 2526"/>
                <a:gd name="T99" fmla="*/ 136 h 771"/>
                <a:gd name="T100" fmla="*/ 1625 w 2526"/>
                <a:gd name="T101" fmla="*/ 109 h 771"/>
                <a:gd name="T102" fmla="*/ 1715 w 2526"/>
                <a:gd name="T103" fmla="*/ 85 h 771"/>
                <a:gd name="T104" fmla="*/ 1804 w 2526"/>
                <a:gd name="T105" fmla="*/ 62 h 771"/>
                <a:gd name="T106" fmla="*/ 1892 w 2526"/>
                <a:gd name="T107" fmla="*/ 43 h 771"/>
                <a:gd name="T108" fmla="*/ 1980 w 2526"/>
                <a:gd name="T109" fmla="*/ 26 h 771"/>
                <a:gd name="T110" fmla="*/ 2065 w 2526"/>
                <a:gd name="T111" fmla="*/ 12 h 7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6"/>
                <a:gd name="T169" fmla="*/ 0 h 771"/>
                <a:gd name="T170" fmla="*/ 2526 w 2526"/>
                <a:gd name="T171" fmla="*/ 771 h 7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6" h="771">
                  <a:moveTo>
                    <a:pt x="2108" y="7"/>
                  </a:moveTo>
                  <a:lnTo>
                    <a:pt x="2169" y="2"/>
                  </a:lnTo>
                  <a:lnTo>
                    <a:pt x="2223" y="0"/>
                  </a:lnTo>
                  <a:lnTo>
                    <a:pt x="2273" y="0"/>
                  </a:lnTo>
                  <a:lnTo>
                    <a:pt x="2316" y="3"/>
                  </a:lnTo>
                  <a:lnTo>
                    <a:pt x="2354" y="7"/>
                  </a:lnTo>
                  <a:lnTo>
                    <a:pt x="2389" y="14"/>
                  </a:lnTo>
                  <a:lnTo>
                    <a:pt x="2418" y="21"/>
                  </a:lnTo>
                  <a:lnTo>
                    <a:pt x="2444" y="29"/>
                  </a:lnTo>
                  <a:lnTo>
                    <a:pt x="2465" y="38"/>
                  </a:lnTo>
                  <a:lnTo>
                    <a:pt x="2482" y="47"/>
                  </a:lnTo>
                  <a:lnTo>
                    <a:pt x="2496" y="55"/>
                  </a:lnTo>
                  <a:lnTo>
                    <a:pt x="2508" y="62"/>
                  </a:lnTo>
                  <a:lnTo>
                    <a:pt x="2515" y="69"/>
                  </a:lnTo>
                  <a:lnTo>
                    <a:pt x="2522" y="74"/>
                  </a:lnTo>
                  <a:lnTo>
                    <a:pt x="2524" y="78"/>
                  </a:lnTo>
                  <a:lnTo>
                    <a:pt x="2526" y="79"/>
                  </a:lnTo>
                  <a:lnTo>
                    <a:pt x="2524" y="79"/>
                  </a:lnTo>
                  <a:lnTo>
                    <a:pt x="2522" y="78"/>
                  </a:lnTo>
                  <a:lnTo>
                    <a:pt x="2515" y="78"/>
                  </a:lnTo>
                  <a:lnTo>
                    <a:pt x="2508" y="76"/>
                  </a:lnTo>
                  <a:lnTo>
                    <a:pt x="2496" y="74"/>
                  </a:lnTo>
                  <a:lnTo>
                    <a:pt x="2482" y="72"/>
                  </a:lnTo>
                  <a:lnTo>
                    <a:pt x="2463" y="72"/>
                  </a:lnTo>
                  <a:lnTo>
                    <a:pt x="2443" y="71"/>
                  </a:lnTo>
                  <a:lnTo>
                    <a:pt x="2417" y="71"/>
                  </a:lnTo>
                  <a:lnTo>
                    <a:pt x="2387" y="71"/>
                  </a:lnTo>
                  <a:lnTo>
                    <a:pt x="2353" y="72"/>
                  </a:lnTo>
                  <a:lnTo>
                    <a:pt x="2313" y="74"/>
                  </a:lnTo>
                  <a:lnTo>
                    <a:pt x="2268" y="78"/>
                  </a:lnTo>
                  <a:lnTo>
                    <a:pt x="2217" y="81"/>
                  </a:lnTo>
                  <a:lnTo>
                    <a:pt x="2162" y="86"/>
                  </a:lnTo>
                  <a:lnTo>
                    <a:pt x="2101" y="93"/>
                  </a:lnTo>
                  <a:lnTo>
                    <a:pt x="2043" y="102"/>
                  </a:lnTo>
                  <a:lnTo>
                    <a:pt x="1978" y="114"/>
                  </a:lnTo>
                  <a:lnTo>
                    <a:pt x="1911" y="128"/>
                  </a:lnTo>
                  <a:lnTo>
                    <a:pt x="1838" y="145"/>
                  </a:lnTo>
                  <a:lnTo>
                    <a:pt x="1762" y="164"/>
                  </a:lnTo>
                  <a:lnTo>
                    <a:pt x="1684" y="185"/>
                  </a:lnTo>
                  <a:lnTo>
                    <a:pt x="1603" y="207"/>
                  </a:lnTo>
                  <a:lnTo>
                    <a:pt x="1519" y="233"/>
                  </a:lnTo>
                  <a:lnTo>
                    <a:pt x="1433" y="259"/>
                  </a:lnTo>
                  <a:lnTo>
                    <a:pt x="1346" y="285"/>
                  </a:lnTo>
                  <a:lnTo>
                    <a:pt x="1260" y="314"/>
                  </a:lnTo>
                  <a:lnTo>
                    <a:pt x="1171" y="342"/>
                  </a:lnTo>
                  <a:lnTo>
                    <a:pt x="1085" y="371"/>
                  </a:lnTo>
                  <a:lnTo>
                    <a:pt x="996" y="402"/>
                  </a:lnTo>
                  <a:lnTo>
                    <a:pt x="910" y="432"/>
                  </a:lnTo>
                  <a:lnTo>
                    <a:pt x="825" y="461"/>
                  </a:lnTo>
                  <a:lnTo>
                    <a:pt x="742" y="491"/>
                  </a:lnTo>
                  <a:lnTo>
                    <a:pt x="660" y="520"/>
                  </a:lnTo>
                  <a:lnTo>
                    <a:pt x="582" y="549"/>
                  </a:lnTo>
                  <a:lnTo>
                    <a:pt x="506" y="577"/>
                  </a:lnTo>
                  <a:lnTo>
                    <a:pt x="435" y="605"/>
                  </a:lnTo>
                  <a:lnTo>
                    <a:pt x="366" y="629"/>
                  </a:lnTo>
                  <a:lnTo>
                    <a:pt x="304" y="653"/>
                  </a:lnTo>
                  <a:lnTo>
                    <a:pt x="245" y="676"/>
                  </a:lnTo>
                  <a:lnTo>
                    <a:pt x="191" y="696"/>
                  </a:lnTo>
                  <a:lnTo>
                    <a:pt x="142" y="715"/>
                  </a:lnTo>
                  <a:lnTo>
                    <a:pt x="101" y="731"/>
                  </a:lnTo>
                  <a:lnTo>
                    <a:pt x="66" y="745"/>
                  </a:lnTo>
                  <a:lnTo>
                    <a:pt x="39" y="755"/>
                  </a:lnTo>
                  <a:lnTo>
                    <a:pt x="18" y="764"/>
                  </a:lnTo>
                  <a:lnTo>
                    <a:pt x="4" y="769"/>
                  </a:lnTo>
                  <a:lnTo>
                    <a:pt x="0" y="771"/>
                  </a:lnTo>
                  <a:lnTo>
                    <a:pt x="4" y="769"/>
                  </a:lnTo>
                  <a:lnTo>
                    <a:pt x="14" y="764"/>
                  </a:lnTo>
                  <a:lnTo>
                    <a:pt x="30" y="757"/>
                  </a:lnTo>
                  <a:lnTo>
                    <a:pt x="54" y="746"/>
                  </a:lnTo>
                  <a:lnTo>
                    <a:pt x="82" y="733"/>
                  </a:lnTo>
                  <a:lnTo>
                    <a:pt x="116" y="717"/>
                  </a:lnTo>
                  <a:lnTo>
                    <a:pt x="156" y="700"/>
                  </a:lnTo>
                  <a:lnTo>
                    <a:pt x="201" y="679"/>
                  </a:lnTo>
                  <a:lnTo>
                    <a:pt x="252" y="657"/>
                  </a:lnTo>
                  <a:lnTo>
                    <a:pt x="305" y="632"/>
                  </a:lnTo>
                  <a:lnTo>
                    <a:pt x="366" y="606"/>
                  </a:lnTo>
                  <a:lnTo>
                    <a:pt x="428" y="579"/>
                  </a:lnTo>
                  <a:lnTo>
                    <a:pt x="496" y="548"/>
                  </a:lnTo>
                  <a:lnTo>
                    <a:pt x="567" y="517"/>
                  </a:lnTo>
                  <a:lnTo>
                    <a:pt x="641" y="485"/>
                  </a:lnTo>
                  <a:lnTo>
                    <a:pt x="719" y="451"/>
                  </a:lnTo>
                  <a:lnTo>
                    <a:pt x="759" y="434"/>
                  </a:lnTo>
                  <a:lnTo>
                    <a:pt x="801" y="416"/>
                  </a:lnTo>
                  <a:lnTo>
                    <a:pt x="840" y="399"/>
                  </a:lnTo>
                  <a:lnTo>
                    <a:pt x="882" y="382"/>
                  </a:lnTo>
                  <a:lnTo>
                    <a:pt x="924" y="364"/>
                  </a:lnTo>
                  <a:lnTo>
                    <a:pt x="967" y="347"/>
                  </a:lnTo>
                  <a:lnTo>
                    <a:pt x="1008" y="330"/>
                  </a:lnTo>
                  <a:lnTo>
                    <a:pt x="1052" y="311"/>
                  </a:lnTo>
                  <a:lnTo>
                    <a:pt x="1095" y="295"/>
                  </a:lnTo>
                  <a:lnTo>
                    <a:pt x="1138" y="278"/>
                  </a:lnTo>
                  <a:lnTo>
                    <a:pt x="1182" y="261"/>
                  </a:lnTo>
                  <a:lnTo>
                    <a:pt x="1225" y="244"/>
                  </a:lnTo>
                  <a:lnTo>
                    <a:pt x="1270" y="228"/>
                  </a:lnTo>
                  <a:lnTo>
                    <a:pt x="1313" y="211"/>
                  </a:lnTo>
                  <a:lnTo>
                    <a:pt x="1358" y="195"/>
                  </a:lnTo>
                  <a:lnTo>
                    <a:pt x="1403" y="180"/>
                  </a:lnTo>
                  <a:lnTo>
                    <a:pt x="1447" y="166"/>
                  </a:lnTo>
                  <a:lnTo>
                    <a:pt x="1492" y="150"/>
                  </a:lnTo>
                  <a:lnTo>
                    <a:pt x="1537" y="136"/>
                  </a:lnTo>
                  <a:lnTo>
                    <a:pt x="1582" y="123"/>
                  </a:lnTo>
                  <a:lnTo>
                    <a:pt x="1625" y="109"/>
                  </a:lnTo>
                  <a:lnTo>
                    <a:pt x="1670" y="97"/>
                  </a:lnTo>
                  <a:lnTo>
                    <a:pt x="1715" y="85"/>
                  </a:lnTo>
                  <a:lnTo>
                    <a:pt x="1760" y="72"/>
                  </a:lnTo>
                  <a:lnTo>
                    <a:pt x="1804" y="62"/>
                  </a:lnTo>
                  <a:lnTo>
                    <a:pt x="1849" y="52"/>
                  </a:lnTo>
                  <a:lnTo>
                    <a:pt x="1892" y="43"/>
                  </a:lnTo>
                  <a:lnTo>
                    <a:pt x="1935" y="34"/>
                  </a:lnTo>
                  <a:lnTo>
                    <a:pt x="1980" y="26"/>
                  </a:lnTo>
                  <a:lnTo>
                    <a:pt x="2023" y="19"/>
                  </a:lnTo>
                  <a:lnTo>
                    <a:pt x="2065" y="12"/>
                  </a:lnTo>
                  <a:lnTo>
                    <a:pt x="210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0" name="Freeform 10"/>
            <p:cNvSpPr>
              <a:spLocks/>
            </p:cNvSpPr>
            <p:nvPr/>
          </p:nvSpPr>
          <p:spPr bwMode="auto">
            <a:xfrm>
              <a:off x="4297" y="3341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1" name="Freeform 11"/>
            <p:cNvSpPr>
              <a:spLocks/>
            </p:cNvSpPr>
            <p:nvPr/>
          </p:nvSpPr>
          <p:spPr bwMode="auto">
            <a:xfrm>
              <a:off x="3757" y="3881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79388" y="171450"/>
            <a:ext cx="7048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e-DE" sz="2800" b="1">
                <a:solidFill>
                  <a:srgbClr val="C00000"/>
                </a:solidFill>
                <a:latin typeface="Verdana" pitchFamily="34" charset="0"/>
              </a:rPr>
              <a:t>Wir empfehlen – </a:t>
            </a:r>
            <a:r>
              <a:rPr lang="de-DE" sz="2800" b="1">
                <a:solidFill>
                  <a:srgbClr val="003300"/>
                </a:solidFill>
                <a:latin typeface="Verdana" pitchFamily="34" charset="0"/>
              </a:rPr>
              <a:t>Sie entscheiden</a:t>
            </a:r>
            <a:endParaRPr lang="de-DE" sz="2800" b="1">
              <a:latin typeface="Verdana" pitchFamily="34" charset="0"/>
            </a:endParaRPr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0" y="1557338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de-DE" sz="20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Clr>
                <a:srgbClr val="CC0000"/>
              </a:buClr>
            </a:pPr>
            <a:endParaRPr lang="de-DE">
              <a:latin typeface="Verdana" pitchFamily="34" charset="0"/>
            </a:endParaRPr>
          </a:p>
        </p:txBody>
      </p:sp>
      <p:pic>
        <p:nvPicPr>
          <p:cNvPr id="21560" name="Picture 2" descr="C:\Users\Familie Braunstein\AppData\Local\Microsoft\Windows\Temporary Internet Files\Content.IE5\MDK5JLF0\MC90023205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980728"/>
            <a:ext cx="15192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395536" y="3212976"/>
            <a:ext cx="835292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2000" dirty="0" smtClean="0">
              <a:sym typeface="Wingdings"/>
            </a:endParaRPr>
          </a:p>
          <a:p>
            <a:pPr lvl="0"/>
            <a:r>
              <a:rPr lang="de-DE" sz="2400" dirty="0">
                <a:solidFill>
                  <a:srgbClr val="000000"/>
                </a:solidFill>
                <a:sym typeface="Wingdings"/>
              </a:rPr>
              <a:t></a:t>
            </a:r>
            <a:r>
              <a:rPr lang="de-DE" dirty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1600" b="1" dirty="0" smtClean="0">
                <a:solidFill>
                  <a:srgbClr val="000000"/>
                </a:solidFill>
                <a:latin typeface="Arial Narrow" panose="020B0606020202030204" pitchFamily="34" charset="0"/>
                <a:sym typeface="Wingdings"/>
              </a:rPr>
              <a:t>Realschule plus, Integrierte Gesamtschule (oder Hauptschule, Realschule in freier Trägerschaft)</a:t>
            </a:r>
            <a:endParaRPr lang="de-DE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de-DE" sz="2000" dirty="0" smtClean="0">
              <a:sym typeface="Wingdings"/>
            </a:endParaRPr>
          </a:p>
          <a:p>
            <a:endParaRPr lang="de-DE" sz="2000" dirty="0">
              <a:sym typeface="Wingdings"/>
            </a:endParaRPr>
          </a:p>
          <a:p>
            <a:r>
              <a:rPr lang="de-DE" sz="2400" dirty="0">
                <a:solidFill>
                  <a:srgbClr val="000000"/>
                </a:solidFill>
                <a:sym typeface="Wingdings"/>
              </a:rPr>
              <a:t></a:t>
            </a:r>
            <a:r>
              <a:rPr lang="de-DE" sz="16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1600" b="1" dirty="0" smtClean="0">
                <a:latin typeface="Arial Narrow" panose="020B0606020202030204" pitchFamily="34" charset="0"/>
                <a:sym typeface="Wingdings"/>
              </a:rPr>
              <a:t>Gymnasium, Integrierte Gesamtschule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3" name="Multiplizieren 2"/>
          <p:cNvSpPr/>
          <p:nvPr/>
        </p:nvSpPr>
        <p:spPr bwMode="auto">
          <a:xfrm>
            <a:off x="424996" y="3499566"/>
            <a:ext cx="359395" cy="457200"/>
          </a:xfrm>
          <a:prstGeom prst="mathMultiply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Multiplizieren 18"/>
          <p:cNvSpPr/>
          <p:nvPr/>
        </p:nvSpPr>
        <p:spPr bwMode="auto">
          <a:xfrm>
            <a:off x="424996" y="4509120"/>
            <a:ext cx="359395" cy="457200"/>
          </a:xfrm>
          <a:prstGeom prst="mathMultiply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88" y="728663"/>
            <a:ext cx="2475073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2" grpId="0" animBg="1"/>
      <p:bldP spid="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012" y="1052736"/>
            <a:ext cx="8275637" cy="5184576"/>
          </a:xfrm>
        </p:spPr>
        <p:txBody>
          <a:bodyPr/>
          <a:lstStyle/>
          <a:p>
            <a:pPr eaLnBrk="1" hangingPunct="1"/>
            <a:r>
              <a:rPr lang="de-DE" sz="2000" dirty="0" smtClean="0">
                <a:latin typeface="Verdana" pitchFamily="34" charset="0"/>
              </a:rPr>
              <a:t>Wichtig: Wegfall der Schulbezirke</a:t>
            </a:r>
          </a:p>
          <a:p>
            <a:pPr eaLnBrk="1" hangingPunct="1"/>
            <a:r>
              <a:rPr lang="de-DE" sz="2000" b="1" dirty="0" err="1" smtClean="0">
                <a:latin typeface="Verdana" pitchFamily="34" charset="0"/>
              </a:rPr>
              <a:t>RS+</a:t>
            </a:r>
            <a:r>
              <a:rPr lang="de-DE" sz="2000" dirty="0" err="1" smtClean="0">
                <a:latin typeface="Verdana" pitchFamily="34" charset="0"/>
              </a:rPr>
              <a:t>Römerberg</a:t>
            </a:r>
            <a:r>
              <a:rPr lang="de-DE" sz="2000" dirty="0" smtClean="0">
                <a:latin typeface="Verdana" pitchFamily="34" charset="0"/>
              </a:rPr>
              <a:t>–Dudenhofen</a:t>
            </a:r>
            <a:r>
              <a:rPr lang="de-DE" sz="2000" b="1" dirty="0" smtClean="0">
                <a:latin typeface="Verdana" pitchFamily="34" charset="0"/>
              </a:rPr>
              <a:t> </a:t>
            </a:r>
            <a:r>
              <a:rPr lang="de-DE" sz="2000" dirty="0" smtClean="0">
                <a:latin typeface="Verdana" pitchFamily="34" charset="0"/>
              </a:rPr>
              <a:t>(integrative Form):  </a:t>
            </a:r>
          </a:p>
          <a:p>
            <a:pPr eaLnBrk="1" hangingPunct="1"/>
            <a:r>
              <a:rPr lang="de-DE" sz="2000" dirty="0" smtClean="0">
                <a:latin typeface="Verdana" pitchFamily="34" charset="0"/>
              </a:rPr>
              <a:t>In Speyer :</a:t>
            </a:r>
          </a:p>
          <a:p>
            <a:pPr lvl="1" eaLnBrk="1" hangingPunct="1"/>
            <a:r>
              <a:rPr lang="de-DE" b="1" dirty="0" smtClean="0">
                <a:latin typeface="Verdana" pitchFamily="34" charset="0"/>
              </a:rPr>
              <a:t>RS+ </a:t>
            </a:r>
            <a:r>
              <a:rPr lang="de-DE" b="1" dirty="0" err="1" smtClean="0">
                <a:latin typeface="Verdana" pitchFamily="34" charset="0"/>
              </a:rPr>
              <a:t>Siedlungschule</a:t>
            </a:r>
            <a:r>
              <a:rPr lang="de-DE" dirty="0" smtClean="0">
                <a:latin typeface="Verdana" pitchFamily="34" charset="0"/>
              </a:rPr>
              <a:t> (integrative Form)</a:t>
            </a:r>
          </a:p>
          <a:p>
            <a:pPr lvl="1" eaLnBrk="1" hangingPunct="1"/>
            <a:r>
              <a:rPr lang="de-DE" b="1" dirty="0" smtClean="0">
                <a:latin typeface="Verdana" pitchFamily="34" charset="0"/>
              </a:rPr>
              <a:t>RS+ Burgfeldschule</a:t>
            </a:r>
            <a:r>
              <a:rPr lang="de-DE" dirty="0" smtClean="0">
                <a:latin typeface="Verdana" pitchFamily="34" charset="0"/>
              </a:rPr>
              <a:t> (kooperative Form)</a:t>
            </a:r>
          </a:p>
          <a:p>
            <a:pPr lvl="1" eaLnBrk="1" hangingPunct="1"/>
            <a:r>
              <a:rPr lang="de-DE" b="1" dirty="0" smtClean="0">
                <a:latin typeface="Verdana" pitchFamily="34" charset="0"/>
              </a:rPr>
              <a:t>RS+ Nikolaus von Weis</a:t>
            </a:r>
            <a:r>
              <a:rPr lang="de-DE" dirty="0" smtClean="0">
                <a:latin typeface="Verdana" pitchFamily="34" charset="0"/>
              </a:rPr>
              <a:t> (privat)</a:t>
            </a:r>
          </a:p>
          <a:p>
            <a:pPr eaLnBrk="1" hangingPunct="1"/>
            <a:r>
              <a:rPr lang="de-DE" sz="2000" dirty="0" smtClean="0">
                <a:latin typeface="Verdana" pitchFamily="34" charset="0"/>
              </a:rPr>
              <a:t>Gemeinsame Orientierungsstufe</a:t>
            </a:r>
          </a:p>
          <a:p>
            <a:pPr eaLnBrk="1" hangingPunct="1"/>
            <a:r>
              <a:rPr lang="de-DE" sz="2000" dirty="0" smtClean="0">
                <a:latin typeface="Verdana" pitchFamily="34" charset="0"/>
              </a:rPr>
              <a:t>Wahlpflichtfächer ab Klasse 6</a:t>
            </a:r>
          </a:p>
          <a:p>
            <a:pPr eaLnBrk="1" hangingPunct="1"/>
            <a:r>
              <a:rPr lang="de-DE" sz="2000" dirty="0" smtClean="0">
                <a:latin typeface="Verdana" pitchFamily="34" charset="0"/>
              </a:rPr>
              <a:t>Ab Klasse 7 Differenzierung in den Fächern Mathematik und Englisch in A- und B- Kurse</a:t>
            </a:r>
          </a:p>
          <a:p>
            <a:pPr eaLnBrk="1" hangingPunct="1"/>
            <a:r>
              <a:rPr lang="de-DE" sz="2000" dirty="0" smtClean="0">
                <a:latin typeface="Verdana" pitchFamily="34" charset="0"/>
              </a:rPr>
              <a:t>Abschluss nach Klasse 9: Berufsreifeabschluss</a:t>
            </a:r>
          </a:p>
          <a:p>
            <a:pPr eaLnBrk="1" hangingPunct="1"/>
            <a:r>
              <a:rPr lang="de-DE" sz="2000" dirty="0" smtClean="0">
                <a:latin typeface="Verdana" pitchFamily="34" charset="0"/>
              </a:rPr>
              <a:t>Abschluss nach Klasse 10: Qualifizierter Sekundarabschluss  				„Mittlere Reife“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7118350" cy="904875"/>
          </a:xfrm>
        </p:spPr>
        <p:txBody>
          <a:bodyPr/>
          <a:lstStyle/>
          <a:p>
            <a:pPr eaLnBrk="1" hangingPunct="1"/>
            <a:r>
              <a:rPr lang="de-DE" sz="3600" dirty="0" smtClean="0">
                <a:solidFill>
                  <a:srgbClr val="CC0000"/>
                </a:solidFill>
                <a:latin typeface="Verdana" pitchFamily="34" charset="0"/>
              </a:rPr>
              <a:t>Realschule plus</a:t>
            </a:r>
          </a:p>
        </p:txBody>
      </p:sp>
      <p:grpSp>
        <p:nvGrpSpPr>
          <p:cNvPr id="25603" name="Group 3"/>
          <p:cNvGrpSpPr>
            <a:grpSpLocks noChangeAspect="1"/>
          </p:cNvGrpSpPr>
          <p:nvPr/>
        </p:nvGrpSpPr>
        <p:grpSpPr bwMode="auto">
          <a:xfrm>
            <a:off x="8081963" y="0"/>
            <a:ext cx="1062037" cy="728663"/>
            <a:chOff x="3757" y="2981"/>
            <a:chExt cx="3600" cy="2216"/>
          </a:xfrm>
        </p:grpSpPr>
        <p:sp>
          <p:nvSpPr>
            <p:cNvPr id="2560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57" y="2981"/>
              <a:ext cx="3600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auto">
            <a:xfrm>
              <a:off x="4330" y="3223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auto">
            <a:xfrm>
              <a:off x="4117" y="388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auto">
            <a:xfrm>
              <a:off x="3760" y="3689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4117" y="406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4297" y="3757"/>
              <a:ext cx="2526" cy="771"/>
            </a:xfrm>
            <a:custGeom>
              <a:avLst/>
              <a:gdLst>
                <a:gd name="T0" fmla="*/ 2169 w 2526"/>
                <a:gd name="T1" fmla="*/ 2 h 771"/>
                <a:gd name="T2" fmla="*/ 2273 w 2526"/>
                <a:gd name="T3" fmla="*/ 0 h 771"/>
                <a:gd name="T4" fmla="*/ 2354 w 2526"/>
                <a:gd name="T5" fmla="*/ 7 h 771"/>
                <a:gd name="T6" fmla="*/ 2418 w 2526"/>
                <a:gd name="T7" fmla="*/ 21 h 771"/>
                <a:gd name="T8" fmla="*/ 2465 w 2526"/>
                <a:gd name="T9" fmla="*/ 38 h 771"/>
                <a:gd name="T10" fmla="*/ 2496 w 2526"/>
                <a:gd name="T11" fmla="*/ 55 h 771"/>
                <a:gd name="T12" fmla="*/ 2515 w 2526"/>
                <a:gd name="T13" fmla="*/ 69 h 771"/>
                <a:gd name="T14" fmla="*/ 2524 w 2526"/>
                <a:gd name="T15" fmla="*/ 78 h 771"/>
                <a:gd name="T16" fmla="*/ 2524 w 2526"/>
                <a:gd name="T17" fmla="*/ 79 h 771"/>
                <a:gd name="T18" fmla="*/ 2515 w 2526"/>
                <a:gd name="T19" fmla="*/ 78 h 771"/>
                <a:gd name="T20" fmla="*/ 2496 w 2526"/>
                <a:gd name="T21" fmla="*/ 74 h 771"/>
                <a:gd name="T22" fmla="*/ 2463 w 2526"/>
                <a:gd name="T23" fmla="*/ 72 h 771"/>
                <a:gd name="T24" fmla="*/ 2417 w 2526"/>
                <a:gd name="T25" fmla="*/ 71 h 771"/>
                <a:gd name="T26" fmla="*/ 2353 w 2526"/>
                <a:gd name="T27" fmla="*/ 72 h 771"/>
                <a:gd name="T28" fmla="*/ 2268 w 2526"/>
                <a:gd name="T29" fmla="*/ 78 h 771"/>
                <a:gd name="T30" fmla="*/ 2162 w 2526"/>
                <a:gd name="T31" fmla="*/ 86 h 771"/>
                <a:gd name="T32" fmla="*/ 2043 w 2526"/>
                <a:gd name="T33" fmla="*/ 102 h 771"/>
                <a:gd name="T34" fmla="*/ 1911 w 2526"/>
                <a:gd name="T35" fmla="*/ 128 h 771"/>
                <a:gd name="T36" fmla="*/ 1762 w 2526"/>
                <a:gd name="T37" fmla="*/ 164 h 771"/>
                <a:gd name="T38" fmla="*/ 1603 w 2526"/>
                <a:gd name="T39" fmla="*/ 207 h 771"/>
                <a:gd name="T40" fmla="*/ 1433 w 2526"/>
                <a:gd name="T41" fmla="*/ 259 h 771"/>
                <a:gd name="T42" fmla="*/ 1260 w 2526"/>
                <a:gd name="T43" fmla="*/ 314 h 771"/>
                <a:gd name="T44" fmla="*/ 1085 w 2526"/>
                <a:gd name="T45" fmla="*/ 371 h 771"/>
                <a:gd name="T46" fmla="*/ 910 w 2526"/>
                <a:gd name="T47" fmla="*/ 432 h 771"/>
                <a:gd name="T48" fmla="*/ 742 w 2526"/>
                <a:gd name="T49" fmla="*/ 491 h 771"/>
                <a:gd name="T50" fmla="*/ 582 w 2526"/>
                <a:gd name="T51" fmla="*/ 549 h 771"/>
                <a:gd name="T52" fmla="*/ 435 w 2526"/>
                <a:gd name="T53" fmla="*/ 605 h 771"/>
                <a:gd name="T54" fmla="*/ 304 w 2526"/>
                <a:gd name="T55" fmla="*/ 653 h 771"/>
                <a:gd name="T56" fmla="*/ 191 w 2526"/>
                <a:gd name="T57" fmla="*/ 696 h 771"/>
                <a:gd name="T58" fmla="*/ 101 w 2526"/>
                <a:gd name="T59" fmla="*/ 731 h 771"/>
                <a:gd name="T60" fmla="*/ 39 w 2526"/>
                <a:gd name="T61" fmla="*/ 755 h 771"/>
                <a:gd name="T62" fmla="*/ 4 w 2526"/>
                <a:gd name="T63" fmla="*/ 769 h 771"/>
                <a:gd name="T64" fmla="*/ 4 w 2526"/>
                <a:gd name="T65" fmla="*/ 769 h 771"/>
                <a:gd name="T66" fmla="*/ 30 w 2526"/>
                <a:gd name="T67" fmla="*/ 757 h 771"/>
                <a:gd name="T68" fmla="*/ 82 w 2526"/>
                <a:gd name="T69" fmla="*/ 733 h 771"/>
                <a:gd name="T70" fmla="*/ 156 w 2526"/>
                <a:gd name="T71" fmla="*/ 700 h 771"/>
                <a:gd name="T72" fmla="*/ 252 w 2526"/>
                <a:gd name="T73" fmla="*/ 657 h 771"/>
                <a:gd name="T74" fmla="*/ 366 w 2526"/>
                <a:gd name="T75" fmla="*/ 606 h 771"/>
                <a:gd name="T76" fmla="*/ 496 w 2526"/>
                <a:gd name="T77" fmla="*/ 548 h 771"/>
                <a:gd name="T78" fmla="*/ 641 w 2526"/>
                <a:gd name="T79" fmla="*/ 485 h 771"/>
                <a:gd name="T80" fmla="*/ 759 w 2526"/>
                <a:gd name="T81" fmla="*/ 434 h 771"/>
                <a:gd name="T82" fmla="*/ 840 w 2526"/>
                <a:gd name="T83" fmla="*/ 399 h 771"/>
                <a:gd name="T84" fmla="*/ 924 w 2526"/>
                <a:gd name="T85" fmla="*/ 364 h 771"/>
                <a:gd name="T86" fmla="*/ 1008 w 2526"/>
                <a:gd name="T87" fmla="*/ 330 h 771"/>
                <a:gd name="T88" fmla="*/ 1095 w 2526"/>
                <a:gd name="T89" fmla="*/ 295 h 771"/>
                <a:gd name="T90" fmla="*/ 1182 w 2526"/>
                <a:gd name="T91" fmla="*/ 261 h 771"/>
                <a:gd name="T92" fmla="*/ 1270 w 2526"/>
                <a:gd name="T93" fmla="*/ 228 h 771"/>
                <a:gd name="T94" fmla="*/ 1358 w 2526"/>
                <a:gd name="T95" fmla="*/ 195 h 771"/>
                <a:gd name="T96" fmla="*/ 1447 w 2526"/>
                <a:gd name="T97" fmla="*/ 166 h 771"/>
                <a:gd name="T98" fmla="*/ 1537 w 2526"/>
                <a:gd name="T99" fmla="*/ 136 h 771"/>
                <a:gd name="T100" fmla="*/ 1625 w 2526"/>
                <a:gd name="T101" fmla="*/ 109 h 771"/>
                <a:gd name="T102" fmla="*/ 1715 w 2526"/>
                <a:gd name="T103" fmla="*/ 85 h 771"/>
                <a:gd name="T104" fmla="*/ 1804 w 2526"/>
                <a:gd name="T105" fmla="*/ 62 h 771"/>
                <a:gd name="T106" fmla="*/ 1892 w 2526"/>
                <a:gd name="T107" fmla="*/ 43 h 771"/>
                <a:gd name="T108" fmla="*/ 1980 w 2526"/>
                <a:gd name="T109" fmla="*/ 26 h 771"/>
                <a:gd name="T110" fmla="*/ 2065 w 2526"/>
                <a:gd name="T111" fmla="*/ 12 h 7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6"/>
                <a:gd name="T169" fmla="*/ 0 h 771"/>
                <a:gd name="T170" fmla="*/ 2526 w 2526"/>
                <a:gd name="T171" fmla="*/ 771 h 7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6" h="771">
                  <a:moveTo>
                    <a:pt x="2108" y="7"/>
                  </a:moveTo>
                  <a:lnTo>
                    <a:pt x="2169" y="2"/>
                  </a:lnTo>
                  <a:lnTo>
                    <a:pt x="2223" y="0"/>
                  </a:lnTo>
                  <a:lnTo>
                    <a:pt x="2273" y="0"/>
                  </a:lnTo>
                  <a:lnTo>
                    <a:pt x="2316" y="3"/>
                  </a:lnTo>
                  <a:lnTo>
                    <a:pt x="2354" y="7"/>
                  </a:lnTo>
                  <a:lnTo>
                    <a:pt x="2389" y="14"/>
                  </a:lnTo>
                  <a:lnTo>
                    <a:pt x="2418" y="21"/>
                  </a:lnTo>
                  <a:lnTo>
                    <a:pt x="2444" y="29"/>
                  </a:lnTo>
                  <a:lnTo>
                    <a:pt x="2465" y="38"/>
                  </a:lnTo>
                  <a:lnTo>
                    <a:pt x="2482" y="47"/>
                  </a:lnTo>
                  <a:lnTo>
                    <a:pt x="2496" y="55"/>
                  </a:lnTo>
                  <a:lnTo>
                    <a:pt x="2508" y="62"/>
                  </a:lnTo>
                  <a:lnTo>
                    <a:pt x="2515" y="69"/>
                  </a:lnTo>
                  <a:lnTo>
                    <a:pt x="2522" y="74"/>
                  </a:lnTo>
                  <a:lnTo>
                    <a:pt x="2524" y="78"/>
                  </a:lnTo>
                  <a:lnTo>
                    <a:pt x="2526" y="79"/>
                  </a:lnTo>
                  <a:lnTo>
                    <a:pt x="2524" y="79"/>
                  </a:lnTo>
                  <a:lnTo>
                    <a:pt x="2522" y="78"/>
                  </a:lnTo>
                  <a:lnTo>
                    <a:pt x="2515" y="78"/>
                  </a:lnTo>
                  <a:lnTo>
                    <a:pt x="2508" y="76"/>
                  </a:lnTo>
                  <a:lnTo>
                    <a:pt x="2496" y="74"/>
                  </a:lnTo>
                  <a:lnTo>
                    <a:pt x="2482" y="72"/>
                  </a:lnTo>
                  <a:lnTo>
                    <a:pt x="2463" y="72"/>
                  </a:lnTo>
                  <a:lnTo>
                    <a:pt x="2443" y="71"/>
                  </a:lnTo>
                  <a:lnTo>
                    <a:pt x="2417" y="71"/>
                  </a:lnTo>
                  <a:lnTo>
                    <a:pt x="2387" y="71"/>
                  </a:lnTo>
                  <a:lnTo>
                    <a:pt x="2353" y="72"/>
                  </a:lnTo>
                  <a:lnTo>
                    <a:pt x="2313" y="74"/>
                  </a:lnTo>
                  <a:lnTo>
                    <a:pt x="2268" y="78"/>
                  </a:lnTo>
                  <a:lnTo>
                    <a:pt x="2217" y="81"/>
                  </a:lnTo>
                  <a:lnTo>
                    <a:pt x="2162" y="86"/>
                  </a:lnTo>
                  <a:lnTo>
                    <a:pt x="2101" y="93"/>
                  </a:lnTo>
                  <a:lnTo>
                    <a:pt x="2043" y="102"/>
                  </a:lnTo>
                  <a:lnTo>
                    <a:pt x="1978" y="114"/>
                  </a:lnTo>
                  <a:lnTo>
                    <a:pt x="1911" y="128"/>
                  </a:lnTo>
                  <a:lnTo>
                    <a:pt x="1838" y="145"/>
                  </a:lnTo>
                  <a:lnTo>
                    <a:pt x="1762" y="164"/>
                  </a:lnTo>
                  <a:lnTo>
                    <a:pt x="1684" y="185"/>
                  </a:lnTo>
                  <a:lnTo>
                    <a:pt x="1603" y="207"/>
                  </a:lnTo>
                  <a:lnTo>
                    <a:pt x="1519" y="233"/>
                  </a:lnTo>
                  <a:lnTo>
                    <a:pt x="1433" y="259"/>
                  </a:lnTo>
                  <a:lnTo>
                    <a:pt x="1346" y="285"/>
                  </a:lnTo>
                  <a:lnTo>
                    <a:pt x="1260" y="314"/>
                  </a:lnTo>
                  <a:lnTo>
                    <a:pt x="1171" y="342"/>
                  </a:lnTo>
                  <a:lnTo>
                    <a:pt x="1085" y="371"/>
                  </a:lnTo>
                  <a:lnTo>
                    <a:pt x="996" y="402"/>
                  </a:lnTo>
                  <a:lnTo>
                    <a:pt x="910" y="432"/>
                  </a:lnTo>
                  <a:lnTo>
                    <a:pt x="825" y="461"/>
                  </a:lnTo>
                  <a:lnTo>
                    <a:pt x="742" y="491"/>
                  </a:lnTo>
                  <a:lnTo>
                    <a:pt x="660" y="520"/>
                  </a:lnTo>
                  <a:lnTo>
                    <a:pt x="582" y="549"/>
                  </a:lnTo>
                  <a:lnTo>
                    <a:pt x="506" y="577"/>
                  </a:lnTo>
                  <a:lnTo>
                    <a:pt x="435" y="605"/>
                  </a:lnTo>
                  <a:lnTo>
                    <a:pt x="366" y="629"/>
                  </a:lnTo>
                  <a:lnTo>
                    <a:pt x="304" y="653"/>
                  </a:lnTo>
                  <a:lnTo>
                    <a:pt x="245" y="676"/>
                  </a:lnTo>
                  <a:lnTo>
                    <a:pt x="191" y="696"/>
                  </a:lnTo>
                  <a:lnTo>
                    <a:pt x="142" y="715"/>
                  </a:lnTo>
                  <a:lnTo>
                    <a:pt x="101" y="731"/>
                  </a:lnTo>
                  <a:lnTo>
                    <a:pt x="66" y="745"/>
                  </a:lnTo>
                  <a:lnTo>
                    <a:pt x="39" y="755"/>
                  </a:lnTo>
                  <a:lnTo>
                    <a:pt x="18" y="764"/>
                  </a:lnTo>
                  <a:lnTo>
                    <a:pt x="4" y="769"/>
                  </a:lnTo>
                  <a:lnTo>
                    <a:pt x="0" y="771"/>
                  </a:lnTo>
                  <a:lnTo>
                    <a:pt x="4" y="769"/>
                  </a:lnTo>
                  <a:lnTo>
                    <a:pt x="14" y="764"/>
                  </a:lnTo>
                  <a:lnTo>
                    <a:pt x="30" y="757"/>
                  </a:lnTo>
                  <a:lnTo>
                    <a:pt x="54" y="746"/>
                  </a:lnTo>
                  <a:lnTo>
                    <a:pt x="82" y="733"/>
                  </a:lnTo>
                  <a:lnTo>
                    <a:pt x="116" y="717"/>
                  </a:lnTo>
                  <a:lnTo>
                    <a:pt x="156" y="700"/>
                  </a:lnTo>
                  <a:lnTo>
                    <a:pt x="201" y="679"/>
                  </a:lnTo>
                  <a:lnTo>
                    <a:pt x="252" y="657"/>
                  </a:lnTo>
                  <a:lnTo>
                    <a:pt x="305" y="632"/>
                  </a:lnTo>
                  <a:lnTo>
                    <a:pt x="366" y="606"/>
                  </a:lnTo>
                  <a:lnTo>
                    <a:pt x="428" y="579"/>
                  </a:lnTo>
                  <a:lnTo>
                    <a:pt x="496" y="548"/>
                  </a:lnTo>
                  <a:lnTo>
                    <a:pt x="567" y="517"/>
                  </a:lnTo>
                  <a:lnTo>
                    <a:pt x="641" y="485"/>
                  </a:lnTo>
                  <a:lnTo>
                    <a:pt x="719" y="451"/>
                  </a:lnTo>
                  <a:lnTo>
                    <a:pt x="759" y="434"/>
                  </a:lnTo>
                  <a:lnTo>
                    <a:pt x="801" y="416"/>
                  </a:lnTo>
                  <a:lnTo>
                    <a:pt x="840" y="399"/>
                  </a:lnTo>
                  <a:lnTo>
                    <a:pt x="882" y="382"/>
                  </a:lnTo>
                  <a:lnTo>
                    <a:pt x="924" y="364"/>
                  </a:lnTo>
                  <a:lnTo>
                    <a:pt x="967" y="347"/>
                  </a:lnTo>
                  <a:lnTo>
                    <a:pt x="1008" y="330"/>
                  </a:lnTo>
                  <a:lnTo>
                    <a:pt x="1052" y="311"/>
                  </a:lnTo>
                  <a:lnTo>
                    <a:pt x="1095" y="295"/>
                  </a:lnTo>
                  <a:lnTo>
                    <a:pt x="1138" y="278"/>
                  </a:lnTo>
                  <a:lnTo>
                    <a:pt x="1182" y="261"/>
                  </a:lnTo>
                  <a:lnTo>
                    <a:pt x="1225" y="244"/>
                  </a:lnTo>
                  <a:lnTo>
                    <a:pt x="1270" y="228"/>
                  </a:lnTo>
                  <a:lnTo>
                    <a:pt x="1313" y="211"/>
                  </a:lnTo>
                  <a:lnTo>
                    <a:pt x="1358" y="195"/>
                  </a:lnTo>
                  <a:lnTo>
                    <a:pt x="1403" y="180"/>
                  </a:lnTo>
                  <a:lnTo>
                    <a:pt x="1447" y="166"/>
                  </a:lnTo>
                  <a:lnTo>
                    <a:pt x="1492" y="150"/>
                  </a:lnTo>
                  <a:lnTo>
                    <a:pt x="1537" y="136"/>
                  </a:lnTo>
                  <a:lnTo>
                    <a:pt x="1582" y="123"/>
                  </a:lnTo>
                  <a:lnTo>
                    <a:pt x="1625" y="109"/>
                  </a:lnTo>
                  <a:lnTo>
                    <a:pt x="1670" y="97"/>
                  </a:lnTo>
                  <a:lnTo>
                    <a:pt x="1715" y="85"/>
                  </a:lnTo>
                  <a:lnTo>
                    <a:pt x="1760" y="72"/>
                  </a:lnTo>
                  <a:lnTo>
                    <a:pt x="1804" y="62"/>
                  </a:lnTo>
                  <a:lnTo>
                    <a:pt x="1849" y="52"/>
                  </a:lnTo>
                  <a:lnTo>
                    <a:pt x="1892" y="43"/>
                  </a:lnTo>
                  <a:lnTo>
                    <a:pt x="1935" y="34"/>
                  </a:lnTo>
                  <a:lnTo>
                    <a:pt x="1980" y="26"/>
                  </a:lnTo>
                  <a:lnTo>
                    <a:pt x="2023" y="19"/>
                  </a:lnTo>
                  <a:lnTo>
                    <a:pt x="2065" y="12"/>
                  </a:lnTo>
                  <a:lnTo>
                    <a:pt x="210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4297" y="3341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>
              <a:off x="3757" y="3881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5354637" cy="690563"/>
          </a:xfrm>
        </p:spPr>
        <p:txBody>
          <a:bodyPr/>
          <a:lstStyle/>
          <a:p>
            <a:r>
              <a:rPr lang="de-DE" sz="3600" smtClean="0">
                <a:solidFill>
                  <a:srgbClr val="CC0000"/>
                </a:solidFill>
                <a:latin typeface="Verdana" pitchFamily="34" charset="0"/>
              </a:rPr>
              <a:t>Gymnasien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863600"/>
            <a:ext cx="8847137" cy="5626100"/>
          </a:xfrm>
        </p:spPr>
        <p:txBody>
          <a:bodyPr/>
          <a:lstStyle/>
          <a:p>
            <a:r>
              <a:rPr lang="de-DE" b="1" smtClean="0">
                <a:solidFill>
                  <a:srgbClr val="0066FF"/>
                </a:solidFill>
                <a:latin typeface="Verdana" pitchFamily="34" charset="0"/>
              </a:rPr>
              <a:t>Altsprachliches Gymnasium</a:t>
            </a:r>
            <a:endParaRPr lang="de-DE" i="1" smtClean="0">
              <a:solidFill>
                <a:srgbClr val="0066FF"/>
              </a:solidFill>
              <a:latin typeface="Verdana" pitchFamily="34" charset="0"/>
            </a:endParaRPr>
          </a:p>
          <a:p>
            <a:pPr lvl="1"/>
            <a:r>
              <a:rPr lang="de-DE" sz="1800" smtClean="0">
                <a:latin typeface="Verdana" pitchFamily="34" charset="0"/>
              </a:rPr>
              <a:t>Start: Klasse 5</a:t>
            </a:r>
          </a:p>
          <a:p>
            <a:pPr lvl="1"/>
            <a:r>
              <a:rPr lang="de-DE" sz="1800" smtClean="0">
                <a:latin typeface="Verdana" pitchFamily="34" charset="0"/>
              </a:rPr>
              <a:t>Verbindlich: 3 Fremdsprachen</a:t>
            </a:r>
          </a:p>
          <a:p>
            <a:pPr lvl="1"/>
            <a:r>
              <a:rPr lang="de-DE" sz="1800" smtClean="0">
                <a:latin typeface="Verdana" pitchFamily="34" charset="0"/>
              </a:rPr>
              <a:t>1. Fremdsprache: Latein</a:t>
            </a:r>
          </a:p>
          <a:p>
            <a:pPr lvl="1"/>
            <a:r>
              <a:rPr lang="de-DE" sz="1800" smtClean="0">
                <a:latin typeface="Verdana" pitchFamily="34" charset="0"/>
              </a:rPr>
              <a:t>2. Fremdsprache: Englisch</a:t>
            </a:r>
          </a:p>
          <a:p>
            <a:pPr lvl="1"/>
            <a:r>
              <a:rPr lang="de-DE" sz="1800" smtClean="0">
                <a:latin typeface="Verdana" pitchFamily="34" charset="0"/>
              </a:rPr>
              <a:t>3. Fremdsprache: Altgriechisch oder Französisch</a:t>
            </a:r>
          </a:p>
          <a:p>
            <a:pPr lvl="1">
              <a:buFontTx/>
              <a:buNone/>
            </a:pPr>
            <a:r>
              <a:rPr lang="de-DE" sz="2400" i="1" smtClean="0">
                <a:solidFill>
                  <a:srgbClr val="0066FF"/>
                </a:solidFill>
                <a:latin typeface="Verdana" pitchFamily="34" charset="0"/>
              </a:rPr>
              <a:t>(Gymnasium am Kaiserdom)</a:t>
            </a:r>
            <a:endParaRPr lang="de-DE" sz="2400" smtClean="0">
              <a:latin typeface="Verdana" pitchFamily="34" charset="0"/>
            </a:endParaRPr>
          </a:p>
          <a:p>
            <a:r>
              <a:rPr lang="de-DE" b="1" smtClean="0">
                <a:solidFill>
                  <a:srgbClr val="008000"/>
                </a:solidFill>
                <a:latin typeface="Verdana" pitchFamily="34" charset="0"/>
              </a:rPr>
              <a:t>Gymnasium</a:t>
            </a:r>
            <a:r>
              <a:rPr lang="de-DE" sz="2000" b="1" smtClean="0">
                <a:solidFill>
                  <a:srgbClr val="008000"/>
                </a:solidFill>
                <a:latin typeface="Verdana" pitchFamily="34" charset="0"/>
              </a:rPr>
              <a:t> </a:t>
            </a:r>
          </a:p>
          <a:p>
            <a:pPr lvl="1"/>
            <a:r>
              <a:rPr lang="de-DE" sz="1800" smtClean="0">
                <a:latin typeface="Verdana" pitchFamily="34" charset="0"/>
              </a:rPr>
              <a:t>Start Klasse 5</a:t>
            </a:r>
          </a:p>
          <a:p>
            <a:pPr lvl="1"/>
            <a:r>
              <a:rPr lang="de-DE" sz="1800" smtClean="0">
                <a:latin typeface="Verdana" pitchFamily="34" charset="0"/>
              </a:rPr>
              <a:t>Verbindlich: 2 Fremdsprachen</a:t>
            </a:r>
          </a:p>
          <a:p>
            <a:pPr lvl="1"/>
            <a:r>
              <a:rPr lang="de-DE" sz="1800" smtClean="0">
                <a:latin typeface="Verdana" pitchFamily="34" charset="0"/>
              </a:rPr>
              <a:t>1. Fremdsprache: Englisch oder Französisch (nur HGP)</a:t>
            </a:r>
          </a:p>
          <a:p>
            <a:pPr lvl="1"/>
            <a:r>
              <a:rPr lang="de-DE" sz="1800" smtClean="0">
                <a:latin typeface="Verdana" pitchFamily="34" charset="0"/>
              </a:rPr>
              <a:t>2. Fremdsprache: Französisch oder Latein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2000" smtClean="0"/>
              <a:t>	</a:t>
            </a:r>
            <a:r>
              <a:rPr lang="de-DE" sz="2000" i="1" smtClean="0">
                <a:latin typeface="Verdana" pitchFamily="34" charset="0"/>
              </a:rPr>
              <a:t>(Schwerd-Gymnasium - Hans-Purrmann-Gymnasium -       Edith-Stein-Gymnasium - Nikolaus-von-Weis-Gymnasium)</a:t>
            </a:r>
          </a:p>
          <a:p>
            <a:pPr eaLnBrk="1" hangingPunct="1"/>
            <a:r>
              <a:rPr lang="de-DE" b="1" smtClean="0">
                <a:solidFill>
                  <a:srgbClr val="CC0000"/>
                </a:solidFill>
                <a:latin typeface="Verdana" pitchFamily="34" charset="0"/>
              </a:rPr>
              <a:t>IGS mit gymnasialer Oberstufe</a:t>
            </a:r>
          </a:p>
          <a:p>
            <a:pPr>
              <a:buFont typeface="Wingdings" pitchFamily="2" charset="2"/>
              <a:buNone/>
            </a:pPr>
            <a:endParaRPr lang="de-DE" sz="200" b="1" smtClean="0">
              <a:solidFill>
                <a:srgbClr val="FF0066"/>
              </a:solidFill>
              <a:latin typeface="Verdana" pitchFamily="34" charset="0"/>
            </a:endParaRPr>
          </a:p>
        </p:txBody>
      </p:sp>
      <p:grpSp>
        <p:nvGrpSpPr>
          <p:cNvPr id="26627" name="Group 3"/>
          <p:cNvGrpSpPr>
            <a:grpSpLocks noChangeAspect="1"/>
          </p:cNvGrpSpPr>
          <p:nvPr/>
        </p:nvGrpSpPr>
        <p:grpSpPr bwMode="auto">
          <a:xfrm>
            <a:off x="8081963" y="0"/>
            <a:ext cx="1062037" cy="728663"/>
            <a:chOff x="3757" y="2981"/>
            <a:chExt cx="3600" cy="2216"/>
          </a:xfrm>
        </p:grpSpPr>
        <p:sp>
          <p:nvSpPr>
            <p:cNvPr id="266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57" y="2981"/>
              <a:ext cx="3600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4330" y="3223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4117" y="388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3760" y="3689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4117" y="4061"/>
              <a:ext cx="2889" cy="1057"/>
            </a:xfrm>
            <a:custGeom>
              <a:avLst/>
              <a:gdLst>
                <a:gd name="T0" fmla="*/ 2018 w 2889"/>
                <a:gd name="T1" fmla="*/ 501 h 1057"/>
                <a:gd name="T2" fmla="*/ 1914 w 2889"/>
                <a:gd name="T3" fmla="*/ 520 h 1057"/>
                <a:gd name="T4" fmla="*/ 1806 w 2889"/>
                <a:gd name="T5" fmla="*/ 529 h 1057"/>
                <a:gd name="T6" fmla="*/ 1602 w 2889"/>
                <a:gd name="T7" fmla="*/ 582 h 1057"/>
                <a:gd name="T8" fmla="*/ 1432 w 2889"/>
                <a:gd name="T9" fmla="*/ 641 h 1057"/>
                <a:gd name="T10" fmla="*/ 1384 w 2889"/>
                <a:gd name="T11" fmla="*/ 662 h 1057"/>
                <a:gd name="T12" fmla="*/ 1479 w 2889"/>
                <a:gd name="T13" fmla="*/ 644 h 1057"/>
                <a:gd name="T14" fmla="*/ 1656 w 2889"/>
                <a:gd name="T15" fmla="*/ 617 h 1057"/>
                <a:gd name="T16" fmla="*/ 1841 w 2889"/>
                <a:gd name="T17" fmla="*/ 598 h 1057"/>
                <a:gd name="T18" fmla="*/ 1896 w 2889"/>
                <a:gd name="T19" fmla="*/ 603 h 1057"/>
                <a:gd name="T20" fmla="*/ 1926 w 2889"/>
                <a:gd name="T21" fmla="*/ 657 h 1057"/>
                <a:gd name="T22" fmla="*/ 1919 w 2889"/>
                <a:gd name="T23" fmla="*/ 677 h 1057"/>
                <a:gd name="T24" fmla="*/ 1900 w 2889"/>
                <a:gd name="T25" fmla="*/ 762 h 1057"/>
                <a:gd name="T26" fmla="*/ 1855 w 2889"/>
                <a:gd name="T27" fmla="*/ 852 h 1057"/>
                <a:gd name="T28" fmla="*/ 1799 w 2889"/>
                <a:gd name="T29" fmla="*/ 833 h 1057"/>
                <a:gd name="T30" fmla="*/ 1664 w 2889"/>
                <a:gd name="T31" fmla="*/ 855 h 1057"/>
                <a:gd name="T32" fmla="*/ 1531 w 2889"/>
                <a:gd name="T33" fmla="*/ 893 h 1057"/>
                <a:gd name="T34" fmla="*/ 1404 w 2889"/>
                <a:gd name="T35" fmla="*/ 933 h 1057"/>
                <a:gd name="T36" fmla="*/ 1328 w 2889"/>
                <a:gd name="T37" fmla="*/ 809 h 1057"/>
                <a:gd name="T38" fmla="*/ 1287 w 2889"/>
                <a:gd name="T39" fmla="*/ 670 h 1057"/>
                <a:gd name="T40" fmla="*/ 1247 w 2889"/>
                <a:gd name="T41" fmla="*/ 672 h 1057"/>
                <a:gd name="T42" fmla="*/ 1096 w 2889"/>
                <a:gd name="T43" fmla="*/ 676 h 1057"/>
                <a:gd name="T44" fmla="*/ 952 w 2889"/>
                <a:gd name="T45" fmla="*/ 677 h 1057"/>
                <a:gd name="T46" fmla="*/ 876 w 2889"/>
                <a:gd name="T47" fmla="*/ 677 h 1057"/>
                <a:gd name="T48" fmla="*/ 871 w 2889"/>
                <a:gd name="T49" fmla="*/ 679 h 1057"/>
                <a:gd name="T50" fmla="*/ 731 w 2889"/>
                <a:gd name="T51" fmla="*/ 674 h 1057"/>
                <a:gd name="T52" fmla="*/ 570 w 2889"/>
                <a:gd name="T53" fmla="*/ 660 h 1057"/>
                <a:gd name="T54" fmla="*/ 453 w 2889"/>
                <a:gd name="T55" fmla="*/ 653 h 1057"/>
                <a:gd name="T56" fmla="*/ 495 w 2889"/>
                <a:gd name="T57" fmla="*/ 676 h 1057"/>
                <a:gd name="T58" fmla="*/ 670 w 2889"/>
                <a:gd name="T59" fmla="*/ 719 h 1057"/>
                <a:gd name="T60" fmla="*/ 803 w 2889"/>
                <a:gd name="T61" fmla="*/ 733 h 1057"/>
                <a:gd name="T62" fmla="*/ 805 w 2889"/>
                <a:gd name="T63" fmla="*/ 800 h 1057"/>
                <a:gd name="T64" fmla="*/ 717 w 2889"/>
                <a:gd name="T65" fmla="*/ 876 h 1057"/>
                <a:gd name="T66" fmla="*/ 578 w 2889"/>
                <a:gd name="T67" fmla="*/ 900 h 1057"/>
                <a:gd name="T68" fmla="*/ 353 w 2889"/>
                <a:gd name="T69" fmla="*/ 933 h 1057"/>
                <a:gd name="T70" fmla="*/ 135 w 2889"/>
                <a:gd name="T71" fmla="*/ 964 h 1057"/>
                <a:gd name="T72" fmla="*/ 64 w 2889"/>
                <a:gd name="T73" fmla="*/ 824 h 1057"/>
                <a:gd name="T74" fmla="*/ 26 w 2889"/>
                <a:gd name="T75" fmla="*/ 695 h 1057"/>
                <a:gd name="T76" fmla="*/ 0 w 2889"/>
                <a:gd name="T77" fmla="*/ 976 h 1057"/>
                <a:gd name="T78" fmla="*/ 138 w 2889"/>
                <a:gd name="T79" fmla="*/ 1057 h 1057"/>
                <a:gd name="T80" fmla="*/ 407 w 2889"/>
                <a:gd name="T81" fmla="*/ 1018 h 1057"/>
                <a:gd name="T82" fmla="*/ 654 w 2889"/>
                <a:gd name="T83" fmla="*/ 959 h 1057"/>
                <a:gd name="T84" fmla="*/ 796 w 2889"/>
                <a:gd name="T85" fmla="*/ 895 h 1057"/>
                <a:gd name="T86" fmla="*/ 890 w 2889"/>
                <a:gd name="T87" fmla="*/ 741 h 1057"/>
                <a:gd name="T88" fmla="*/ 923 w 2889"/>
                <a:gd name="T89" fmla="*/ 734 h 1057"/>
                <a:gd name="T90" fmla="*/ 1029 w 2889"/>
                <a:gd name="T91" fmla="*/ 739 h 1057"/>
                <a:gd name="T92" fmla="*/ 1186 w 2889"/>
                <a:gd name="T93" fmla="*/ 741 h 1057"/>
                <a:gd name="T94" fmla="*/ 1283 w 2889"/>
                <a:gd name="T95" fmla="*/ 916 h 1057"/>
                <a:gd name="T96" fmla="*/ 1396 w 2889"/>
                <a:gd name="T97" fmla="*/ 985 h 1057"/>
                <a:gd name="T98" fmla="*/ 1500 w 2889"/>
                <a:gd name="T99" fmla="*/ 995 h 1057"/>
                <a:gd name="T100" fmla="*/ 1565 w 2889"/>
                <a:gd name="T101" fmla="*/ 985 h 1057"/>
                <a:gd name="T102" fmla="*/ 1697 w 2889"/>
                <a:gd name="T103" fmla="*/ 957 h 1057"/>
                <a:gd name="T104" fmla="*/ 1867 w 2889"/>
                <a:gd name="T105" fmla="*/ 909 h 1057"/>
                <a:gd name="T106" fmla="*/ 1967 w 2889"/>
                <a:gd name="T107" fmla="*/ 758 h 1057"/>
                <a:gd name="T108" fmla="*/ 2004 w 2889"/>
                <a:gd name="T109" fmla="*/ 625 h 1057"/>
                <a:gd name="T110" fmla="*/ 2012 w 2889"/>
                <a:gd name="T111" fmla="*/ 598 h 1057"/>
                <a:gd name="T112" fmla="*/ 2322 w 2889"/>
                <a:gd name="T113" fmla="*/ 470 h 1057"/>
                <a:gd name="T114" fmla="*/ 2651 w 2889"/>
                <a:gd name="T115" fmla="*/ 271 h 1057"/>
                <a:gd name="T116" fmla="*/ 2856 w 2889"/>
                <a:gd name="T117" fmla="*/ 71 h 1057"/>
                <a:gd name="T118" fmla="*/ 2819 w 2889"/>
                <a:gd name="T119" fmla="*/ 88 h 1057"/>
                <a:gd name="T120" fmla="*/ 2613 w 2889"/>
                <a:gd name="T121" fmla="*/ 242 h 1057"/>
                <a:gd name="T122" fmla="*/ 2321 w 2889"/>
                <a:gd name="T123" fmla="*/ 390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9"/>
                <a:gd name="T187" fmla="*/ 0 h 1057"/>
                <a:gd name="T188" fmla="*/ 2889 w 2889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9" h="1057">
                  <a:moveTo>
                    <a:pt x="2120" y="470"/>
                  </a:moveTo>
                  <a:lnTo>
                    <a:pt x="2090" y="480"/>
                  </a:lnTo>
                  <a:lnTo>
                    <a:pt x="2063" y="487"/>
                  </a:lnTo>
                  <a:lnTo>
                    <a:pt x="2038" y="494"/>
                  </a:lnTo>
                  <a:lnTo>
                    <a:pt x="2018" y="501"/>
                  </a:lnTo>
                  <a:lnTo>
                    <a:pt x="1995" y="506"/>
                  </a:lnTo>
                  <a:lnTo>
                    <a:pt x="1974" y="510"/>
                  </a:lnTo>
                  <a:lnTo>
                    <a:pt x="1952" y="517"/>
                  </a:lnTo>
                  <a:lnTo>
                    <a:pt x="1926" y="522"/>
                  </a:lnTo>
                  <a:lnTo>
                    <a:pt x="1914" y="520"/>
                  </a:lnTo>
                  <a:lnTo>
                    <a:pt x="1902" y="520"/>
                  </a:lnTo>
                  <a:lnTo>
                    <a:pt x="1889" y="520"/>
                  </a:lnTo>
                  <a:lnTo>
                    <a:pt x="1879" y="520"/>
                  </a:lnTo>
                  <a:lnTo>
                    <a:pt x="1844" y="523"/>
                  </a:lnTo>
                  <a:lnTo>
                    <a:pt x="1806" y="529"/>
                  </a:lnTo>
                  <a:lnTo>
                    <a:pt x="1766" y="537"/>
                  </a:lnTo>
                  <a:lnTo>
                    <a:pt x="1725" y="546"/>
                  </a:lnTo>
                  <a:lnTo>
                    <a:pt x="1683" y="558"/>
                  </a:lnTo>
                  <a:lnTo>
                    <a:pt x="1642" y="570"/>
                  </a:lnTo>
                  <a:lnTo>
                    <a:pt x="1602" y="582"/>
                  </a:lnTo>
                  <a:lnTo>
                    <a:pt x="1562" y="594"/>
                  </a:lnTo>
                  <a:lnTo>
                    <a:pt x="1526" y="608"/>
                  </a:lnTo>
                  <a:lnTo>
                    <a:pt x="1491" y="620"/>
                  </a:lnTo>
                  <a:lnTo>
                    <a:pt x="1460" y="631"/>
                  </a:lnTo>
                  <a:lnTo>
                    <a:pt x="1432" y="641"/>
                  </a:lnTo>
                  <a:lnTo>
                    <a:pt x="1411" y="650"/>
                  </a:lnTo>
                  <a:lnTo>
                    <a:pt x="1394" y="657"/>
                  </a:lnTo>
                  <a:lnTo>
                    <a:pt x="1384" y="660"/>
                  </a:lnTo>
                  <a:lnTo>
                    <a:pt x="1380" y="662"/>
                  </a:lnTo>
                  <a:lnTo>
                    <a:pt x="1384" y="662"/>
                  </a:lnTo>
                  <a:lnTo>
                    <a:pt x="1392" y="660"/>
                  </a:lnTo>
                  <a:lnTo>
                    <a:pt x="1408" y="657"/>
                  </a:lnTo>
                  <a:lnTo>
                    <a:pt x="1427" y="653"/>
                  </a:lnTo>
                  <a:lnTo>
                    <a:pt x="1451" y="650"/>
                  </a:lnTo>
                  <a:lnTo>
                    <a:pt x="1479" y="644"/>
                  </a:lnTo>
                  <a:lnTo>
                    <a:pt x="1510" y="639"/>
                  </a:lnTo>
                  <a:lnTo>
                    <a:pt x="1543" y="634"/>
                  </a:lnTo>
                  <a:lnTo>
                    <a:pt x="1579" y="629"/>
                  </a:lnTo>
                  <a:lnTo>
                    <a:pt x="1617" y="622"/>
                  </a:lnTo>
                  <a:lnTo>
                    <a:pt x="1656" y="617"/>
                  </a:lnTo>
                  <a:lnTo>
                    <a:pt x="1694" y="612"/>
                  </a:lnTo>
                  <a:lnTo>
                    <a:pt x="1732" y="608"/>
                  </a:lnTo>
                  <a:lnTo>
                    <a:pt x="1770" y="603"/>
                  </a:lnTo>
                  <a:lnTo>
                    <a:pt x="1806" y="600"/>
                  </a:lnTo>
                  <a:lnTo>
                    <a:pt x="1841" y="598"/>
                  </a:lnTo>
                  <a:lnTo>
                    <a:pt x="1855" y="598"/>
                  </a:lnTo>
                  <a:lnTo>
                    <a:pt x="1867" y="598"/>
                  </a:lnTo>
                  <a:lnTo>
                    <a:pt x="1879" y="600"/>
                  </a:lnTo>
                  <a:lnTo>
                    <a:pt x="1888" y="601"/>
                  </a:lnTo>
                  <a:lnTo>
                    <a:pt x="1896" y="603"/>
                  </a:lnTo>
                  <a:lnTo>
                    <a:pt x="1903" y="606"/>
                  </a:lnTo>
                  <a:lnTo>
                    <a:pt x="1908" y="612"/>
                  </a:lnTo>
                  <a:lnTo>
                    <a:pt x="1914" y="615"/>
                  </a:lnTo>
                  <a:lnTo>
                    <a:pt x="1924" y="636"/>
                  </a:lnTo>
                  <a:lnTo>
                    <a:pt x="1926" y="657"/>
                  </a:lnTo>
                  <a:lnTo>
                    <a:pt x="1922" y="672"/>
                  </a:lnTo>
                  <a:lnTo>
                    <a:pt x="1919" y="679"/>
                  </a:lnTo>
                  <a:lnTo>
                    <a:pt x="1919" y="677"/>
                  </a:lnTo>
                  <a:lnTo>
                    <a:pt x="1917" y="695"/>
                  </a:lnTo>
                  <a:lnTo>
                    <a:pt x="1912" y="715"/>
                  </a:lnTo>
                  <a:lnTo>
                    <a:pt x="1907" y="738"/>
                  </a:lnTo>
                  <a:lnTo>
                    <a:pt x="1900" y="762"/>
                  </a:lnTo>
                  <a:lnTo>
                    <a:pt x="1891" y="786"/>
                  </a:lnTo>
                  <a:lnTo>
                    <a:pt x="1881" y="810"/>
                  </a:lnTo>
                  <a:lnTo>
                    <a:pt x="1869" y="833"/>
                  </a:lnTo>
                  <a:lnTo>
                    <a:pt x="1855" y="854"/>
                  </a:lnTo>
                  <a:lnTo>
                    <a:pt x="1855" y="852"/>
                  </a:lnTo>
                  <a:lnTo>
                    <a:pt x="1851" y="848"/>
                  </a:lnTo>
                  <a:lnTo>
                    <a:pt x="1846" y="843"/>
                  </a:lnTo>
                  <a:lnTo>
                    <a:pt x="1836" y="838"/>
                  </a:lnTo>
                  <a:lnTo>
                    <a:pt x="1822" y="835"/>
                  </a:lnTo>
                  <a:lnTo>
                    <a:pt x="1799" y="833"/>
                  </a:lnTo>
                  <a:lnTo>
                    <a:pt x="1772" y="835"/>
                  </a:lnTo>
                  <a:lnTo>
                    <a:pt x="1733" y="840"/>
                  </a:lnTo>
                  <a:lnTo>
                    <a:pt x="1711" y="845"/>
                  </a:lnTo>
                  <a:lnTo>
                    <a:pt x="1688" y="850"/>
                  </a:lnTo>
                  <a:lnTo>
                    <a:pt x="1664" y="855"/>
                  </a:lnTo>
                  <a:lnTo>
                    <a:pt x="1638" y="862"/>
                  </a:lnTo>
                  <a:lnTo>
                    <a:pt x="1612" y="869"/>
                  </a:lnTo>
                  <a:lnTo>
                    <a:pt x="1585" y="878"/>
                  </a:lnTo>
                  <a:lnTo>
                    <a:pt x="1559" y="885"/>
                  </a:lnTo>
                  <a:lnTo>
                    <a:pt x="1531" y="893"/>
                  </a:lnTo>
                  <a:lnTo>
                    <a:pt x="1505" y="902"/>
                  </a:lnTo>
                  <a:lnTo>
                    <a:pt x="1479" y="911"/>
                  </a:lnTo>
                  <a:lnTo>
                    <a:pt x="1453" y="917"/>
                  </a:lnTo>
                  <a:lnTo>
                    <a:pt x="1429" y="926"/>
                  </a:lnTo>
                  <a:lnTo>
                    <a:pt x="1404" y="933"/>
                  </a:lnTo>
                  <a:lnTo>
                    <a:pt x="1384" y="940"/>
                  </a:lnTo>
                  <a:lnTo>
                    <a:pt x="1363" y="945"/>
                  </a:lnTo>
                  <a:lnTo>
                    <a:pt x="1344" y="950"/>
                  </a:lnTo>
                  <a:lnTo>
                    <a:pt x="1335" y="879"/>
                  </a:lnTo>
                  <a:lnTo>
                    <a:pt x="1328" y="809"/>
                  </a:lnTo>
                  <a:lnTo>
                    <a:pt x="1320" y="739"/>
                  </a:lnTo>
                  <a:lnTo>
                    <a:pt x="1309" y="670"/>
                  </a:lnTo>
                  <a:lnTo>
                    <a:pt x="1302" y="670"/>
                  </a:lnTo>
                  <a:lnTo>
                    <a:pt x="1294" y="670"/>
                  </a:lnTo>
                  <a:lnTo>
                    <a:pt x="1287" y="670"/>
                  </a:lnTo>
                  <a:lnTo>
                    <a:pt x="1278" y="670"/>
                  </a:lnTo>
                  <a:lnTo>
                    <a:pt x="1271" y="672"/>
                  </a:lnTo>
                  <a:lnTo>
                    <a:pt x="1262" y="672"/>
                  </a:lnTo>
                  <a:lnTo>
                    <a:pt x="1255" y="672"/>
                  </a:lnTo>
                  <a:lnTo>
                    <a:pt x="1247" y="672"/>
                  </a:lnTo>
                  <a:lnTo>
                    <a:pt x="1219" y="674"/>
                  </a:lnTo>
                  <a:lnTo>
                    <a:pt x="1190" y="674"/>
                  </a:lnTo>
                  <a:lnTo>
                    <a:pt x="1158" y="674"/>
                  </a:lnTo>
                  <a:lnTo>
                    <a:pt x="1127" y="676"/>
                  </a:lnTo>
                  <a:lnTo>
                    <a:pt x="1096" y="676"/>
                  </a:lnTo>
                  <a:lnTo>
                    <a:pt x="1065" y="676"/>
                  </a:lnTo>
                  <a:lnTo>
                    <a:pt x="1035" y="676"/>
                  </a:lnTo>
                  <a:lnTo>
                    <a:pt x="1006" y="677"/>
                  </a:lnTo>
                  <a:lnTo>
                    <a:pt x="978" y="677"/>
                  </a:lnTo>
                  <a:lnTo>
                    <a:pt x="952" y="677"/>
                  </a:lnTo>
                  <a:lnTo>
                    <a:pt x="930" y="677"/>
                  </a:lnTo>
                  <a:lnTo>
                    <a:pt x="911" y="677"/>
                  </a:lnTo>
                  <a:lnTo>
                    <a:pt x="895" y="677"/>
                  </a:lnTo>
                  <a:lnTo>
                    <a:pt x="883" y="677"/>
                  </a:lnTo>
                  <a:lnTo>
                    <a:pt x="876" y="677"/>
                  </a:lnTo>
                  <a:lnTo>
                    <a:pt x="873" y="677"/>
                  </a:lnTo>
                  <a:lnTo>
                    <a:pt x="873" y="679"/>
                  </a:lnTo>
                  <a:lnTo>
                    <a:pt x="871" y="679"/>
                  </a:lnTo>
                  <a:lnTo>
                    <a:pt x="850" y="679"/>
                  </a:lnTo>
                  <a:lnTo>
                    <a:pt x="824" y="679"/>
                  </a:lnTo>
                  <a:lnTo>
                    <a:pt x="795" y="677"/>
                  </a:lnTo>
                  <a:lnTo>
                    <a:pt x="764" y="676"/>
                  </a:lnTo>
                  <a:lnTo>
                    <a:pt x="731" y="674"/>
                  </a:lnTo>
                  <a:lnTo>
                    <a:pt x="698" y="672"/>
                  </a:lnTo>
                  <a:lnTo>
                    <a:pt x="665" y="670"/>
                  </a:lnTo>
                  <a:lnTo>
                    <a:pt x="637" y="667"/>
                  </a:lnTo>
                  <a:lnTo>
                    <a:pt x="602" y="663"/>
                  </a:lnTo>
                  <a:lnTo>
                    <a:pt x="570" y="660"/>
                  </a:lnTo>
                  <a:lnTo>
                    <a:pt x="537" y="658"/>
                  </a:lnTo>
                  <a:lnTo>
                    <a:pt x="509" y="657"/>
                  </a:lnTo>
                  <a:lnTo>
                    <a:pt x="485" y="655"/>
                  </a:lnTo>
                  <a:lnTo>
                    <a:pt x="466" y="653"/>
                  </a:lnTo>
                  <a:lnTo>
                    <a:pt x="453" y="653"/>
                  </a:lnTo>
                  <a:lnTo>
                    <a:pt x="448" y="653"/>
                  </a:lnTo>
                  <a:lnTo>
                    <a:pt x="452" y="655"/>
                  </a:lnTo>
                  <a:lnTo>
                    <a:pt x="459" y="660"/>
                  </a:lnTo>
                  <a:lnTo>
                    <a:pt x="474" y="667"/>
                  </a:lnTo>
                  <a:lnTo>
                    <a:pt x="495" y="676"/>
                  </a:lnTo>
                  <a:lnTo>
                    <a:pt x="521" y="686"/>
                  </a:lnTo>
                  <a:lnTo>
                    <a:pt x="556" y="696"/>
                  </a:lnTo>
                  <a:lnTo>
                    <a:pt x="596" y="707"/>
                  </a:lnTo>
                  <a:lnTo>
                    <a:pt x="644" y="715"/>
                  </a:lnTo>
                  <a:lnTo>
                    <a:pt x="670" y="719"/>
                  </a:lnTo>
                  <a:lnTo>
                    <a:pt x="698" y="722"/>
                  </a:lnTo>
                  <a:lnTo>
                    <a:pt x="725" y="724"/>
                  </a:lnTo>
                  <a:lnTo>
                    <a:pt x="753" y="727"/>
                  </a:lnTo>
                  <a:lnTo>
                    <a:pt x="779" y="731"/>
                  </a:lnTo>
                  <a:lnTo>
                    <a:pt x="803" y="733"/>
                  </a:lnTo>
                  <a:lnTo>
                    <a:pt x="826" y="734"/>
                  </a:lnTo>
                  <a:lnTo>
                    <a:pt x="845" y="736"/>
                  </a:lnTo>
                  <a:lnTo>
                    <a:pt x="833" y="757"/>
                  </a:lnTo>
                  <a:lnTo>
                    <a:pt x="819" y="777"/>
                  </a:lnTo>
                  <a:lnTo>
                    <a:pt x="805" y="800"/>
                  </a:lnTo>
                  <a:lnTo>
                    <a:pt x="790" y="821"/>
                  </a:lnTo>
                  <a:lnTo>
                    <a:pt x="772" y="840"/>
                  </a:lnTo>
                  <a:lnTo>
                    <a:pt x="755" y="855"/>
                  </a:lnTo>
                  <a:lnTo>
                    <a:pt x="736" y="867"/>
                  </a:lnTo>
                  <a:lnTo>
                    <a:pt x="717" y="876"/>
                  </a:lnTo>
                  <a:lnTo>
                    <a:pt x="699" y="879"/>
                  </a:lnTo>
                  <a:lnTo>
                    <a:pt x="677" y="885"/>
                  </a:lnTo>
                  <a:lnTo>
                    <a:pt x="649" y="888"/>
                  </a:lnTo>
                  <a:lnTo>
                    <a:pt x="615" y="895"/>
                  </a:lnTo>
                  <a:lnTo>
                    <a:pt x="578" y="900"/>
                  </a:lnTo>
                  <a:lnTo>
                    <a:pt x="537" y="907"/>
                  </a:lnTo>
                  <a:lnTo>
                    <a:pt x="493" y="912"/>
                  </a:lnTo>
                  <a:lnTo>
                    <a:pt x="447" y="919"/>
                  </a:lnTo>
                  <a:lnTo>
                    <a:pt x="400" y="926"/>
                  </a:lnTo>
                  <a:lnTo>
                    <a:pt x="353" y="933"/>
                  </a:lnTo>
                  <a:lnTo>
                    <a:pt x="305" y="940"/>
                  </a:lnTo>
                  <a:lnTo>
                    <a:pt x="260" y="947"/>
                  </a:lnTo>
                  <a:lnTo>
                    <a:pt x="214" y="952"/>
                  </a:lnTo>
                  <a:lnTo>
                    <a:pt x="173" y="959"/>
                  </a:lnTo>
                  <a:lnTo>
                    <a:pt x="135" y="964"/>
                  </a:lnTo>
                  <a:lnTo>
                    <a:pt x="100" y="969"/>
                  </a:lnTo>
                  <a:lnTo>
                    <a:pt x="91" y="933"/>
                  </a:lnTo>
                  <a:lnTo>
                    <a:pt x="83" y="897"/>
                  </a:lnTo>
                  <a:lnTo>
                    <a:pt x="74" y="860"/>
                  </a:lnTo>
                  <a:lnTo>
                    <a:pt x="64" y="824"/>
                  </a:lnTo>
                  <a:lnTo>
                    <a:pt x="55" y="788"/>
                  </a:lnTo>
                  <a:lnTo>
                    <a:pt x="46" y="753"/>
                  </a:lnTo>
                  <a:lnTo>
                    <a:pt x="38" y="717"/>
                  </a:lnTo>
                  <a:lnTo>
                    <a:pt x="27" y="681"/>
                  </a:lnTo>
                  <a:lnTo>
                    <a:pt x="26" y="695"/>
                  </a:lnTo>
                  <a:lnTo>
                    <a:pt x="19" y="734"/>
                  </a:lnTo>
                  <a:lnTo>
                    <a:pt x="10" y="788"/>
                  </a:lnTo>
                  <a:lnTo>
                    <a:pt x="3" y="852"/>
                  </a:lnTo>
                  <a:lnTo>
                    <a:pt x="0" y="917"/>
                  </a:lnTo>
                  <a:lnTo>
                    <a:pt x="0" y="976"/>
                  </a:lnTo>
                  <a:lnTo>
                    <a:pt x="7" y="1023"/>
                  </a:lnTo>
                  <a:lnTo>
                    <a:pt x="24" y="1047"/>
                  </a:lnTo>
                  <a:lnTo>
                    <a:pt x="55" y="1054"/>
                  </a:lnTo>
                  <a:lnTo>
                    <a:pt x="95" y="1057"/>
                  </a:lnTo>
                  <a:lnTo>
                    <a:pt x="138" y="1057"/>
                  </a:lnTo>
                  <a:lnTo>
                    <a:pt x="188" y="1052"/>
                  </a:lnTo>
                  <a:lnTo>
                    <a:pt x="240" y="1047"/>
                  </a:lnTo>
                  <a:lnTo>
                    <a:pt x="294" y="1038"/>
                  </a:lnTo>
                  <a:lnTo>
                    <a:pt x="351" y="1028"/>
                  </a:lnTo>
                  <a:lnTo>
                    <a:pt x="407" y="1018"/>
                  </a:lnTo>
                  <a:lnTo>
                    <a:pt x="462" y="1006"/>
                  </a:lnTo>
                  <a:lnTo>
                    <a:pt x="516" y="993"/>
                  </a:lnTo>
                  <a:lnTo>
                    <a:pt x="568" y="981"/>
                  </a:lnTo>
                  <a:lnTo>
                    <a:pt x="613" y="969"/>
                  </a:lnTo>
                  <a:lnTo>
                    <a:pt x="654" y="959"/>
                  </a:lnTo>
                  <a:lnTo>
                    <a:pt x="691" y="949"/>
                  </a:lnTo>
                  <a:lnTo>
                    <a:pt x="719" y="942"/>
                  </a:lnTo>
                  <a:lnTo>
                    <a:pt x="738" y="936"/>
                  </a:lnTo>
                  <a:lnTo>
                    <a:pt x="767" y="921"/>
                  </a:lnTo>
                  <a:lnTo>
                    <a:pt x="796" y="895"/>
                  </a:lnTo>
                  <a:lnTo>
                    <a:pt x="822" y="862"/>
                  </a:lnTo>
                  <a:lnTo>
                    <a:pt x="847" y="826"/>
                  </a:lnTo>
                  <a:lnTo>
                    <a:pt x="866" y="791"/>
                  </a:lnTo>
                  <a:lnTo>
                    <a:pt x="881" y="762"/>
                  </a:lnTo>
                  <a:lnTo>
                    <a:pt x="890" y="741"/>
                  </a:lnTo>
                  <a:lnTo>
                    <a:pt x="893" y="733"/>
                  </a:lnTo>
                  <a:lnTo>
                    <a:pt x="895" y="733"/>
                  </a:lnTo>
                  <a:lnTo>
                    <a:pt x="900" y="733"/>
                  </a:lnTo>
                  <a:lnTo>
                    <a:pt x="911" y="734"/>
                  </a:lnTo>
                  <a:lnTo>
                    <a:pt x="923" y="734"/>
                  </a:lnTo>
                  <a:lnTo>
                    <a:pt x="938" y="736"/>
                  </a:lnTo>
                  <a:lnTo>
                    <a:pt x="958" y="738"/>
                  </a:lnTo>
                  <a:lnTo>
                    <a:pt x="978" y="738"/>
                  </a:lnTo>
                  <a:lnTo>
                    <a:pt x="1003" y="739"/>
                  </a:lnTo>
                  <a:lnTo>
                    <a:pt x="1029" y="739"/>
                  </a:lnTo>
                  <a:lnTo>
                    <a:pt x="1056" y="741"/>
                  </a:lnTo>
                  <a:lnTo>
                    <a:pt x="1086" y="741"/>
                  </a:lnTo>
                  <a:lnTo>
                    <a:pt x="1119" y="741"/>
                  </a:lnTo>
                  <a:lnTo>
                    <a:pt x="1152" y="741"/>
                  </a:lnTo>
                  <a:lnTo>
                    <a:pt x="1186" y="741"/>
                  </a:lnTo>
                  <a:lnTo>
                    <a:pt x="1221" y="739"/>
                  </a:lnTo>
                  <a:lnTo>
                    <a:pt x="1257" y="738"/>
                  </a:lnTo>
                  <a:lnTo>
                    <a:pt x="1268" y="796"/>
                  </a:lnTo>
                  <a:lnTo>
                    <a:pt x="1276" y="857"/>
                  </a:lnTo>
                  <a:lnTo>
                    <a:pt x="1283" y="916"/>
                  </a:lnTo>
                  <a:lnTo>
                    <a:pt x="1292" y="976"/>
                  </a:lnTo>
                  <a:lnTo>
                    <a:pt x="1318" y="978"/>
                  </a:lnTo>
                  <a:lnTo>
                    <a:pt x="1344" y="981"/>
                  </a:lnTo>
                  <a:lnTo>
                    <a:pt x="1370" y="983"/>
                  </a:lnTo>
                  <a:lnTo>
                    <a:pt x="1396" y="985"/>
                  </a:lnTo>
                  <a:lnTo>
                    <a:pt x="1420" y="988"/>
                  </a:lnTo>
                  <a:lnTo>
                    <a:pt x="1446" y="990"/>
                  </a:lnTo>
                  <a:lnTo>
                    <a:pt x="1472" y="993"/>
                  </a:lnTo>
                  <a:lnTo>
                    <a:pt x="1498" y="995"/>
                  </a:lnTo>
                  <a:lnTo>
                    <a:pt x="1500" y="995"/>
                  </a:lnTo>
                  <a:lnTo>
                    <a:pt x="1507" y="993"/>
                  </a:lnTo>
                  <a:lnTo>
                    <a:pt x="1515" y="993"/>
                  </a:lnTo>
                  <a:lnTo>
                    <a:pt x="1529" y="992"/>
                  </a:lnTo>
                  <a:lnTo>
                    <a:pt x="1545" y="988"/>
                  </a:lnTo>
                  <a:lnTo>
                    <a:pt x="1565" y="985"/>
                  </a:lnTo>
                  <a:lnTo>
                    <a:pt x="1586" y="981"/>
                  </a:lnTo>
                  <a:lnTo>
                    <a:pt x="1612" y="976"/>
                  </a:lnTo>
                  <a:lnTo>
                    <a:pt x="1638" y="971"/>
                  </a:lnTo>
                  <a:lnTo>
                    <a:pt x="1668" y="966"/>
                  </a:lnTo>
                  <a:lnTo>
                    <a:pt x="1697" y="957"/>
                  </a:lnTo>
                  <a:lnTo>
                    <a:pt x="1730" y="950"/>
                  </a:lnTo>
                  <a:lnTo>
                    <a:pt x="1763" y="942"/>
                  </a:lnTo>
                  <a:lnTo>
                    <a:pt x="1798" y="931"/>
                  </a:lnTo>
                  <a:lnTo>
                    <a:pt x="1832" y="921"/>
                  </a:lnTo>
                  <a:lnTo>
                    <a:pt x="1867" y="909"/>
                  </a:lnTo>
                  <a:lnTo>
                    <a:pt x="1888" y="895"/>
                  </a:lnTo>
                  <a:lnTo>
                    <a:pt x="1908" y="871"/>
                  </a:lnTo>
                  <a:lnTo>
                    <a:pt x="1929" y="838"/>
                  </a:lnTo>
                  <a:lnTo>
                    <a:pt x="1950" y="800"/>
                  </a:lnTo>
                  <a:lnTo>
                    <a:pt x="1967" y="758"/>
                  </a:lnTo>
                  <a:lnTo>
                    <a:pt x="1983" y="719"/>
                  </a:lnTo>
                  <a:lnTo>
                    <a:pt x="1993" y="681"/>
                  </a:lnTo>
                  <a:lnTo>
                    <a:pt x="2000" y="648"/>
                  </a:lnTo>
                  <a:lnTo>
                    <a:pt x="2002" y="638"/>
                  </a:lnTo>
                  <a:lnTo>
                    <a:pt x="2004" y="625"/>
                  </a:lnTo>
                  <a:lnTo>
                    <a:pt x="2005" y="612"/>
                  </a:lnTo>
                  <a:lnTo>
                    <a:pt x="2007" y="600"/>
                  </a:lnTo>
                  <a:lnTo>
                    <a:pt x="2009" y="598"/>
                  </a:lnTo>
                  <a:lnTo>
                    <a:pt x="2011" y="598"/>
                  </a:lnTo>
                  <a:lnTo>
                    <a:pt x="2012" y="598"/>
                  </a:lnTo>
                  <a:lnTo>
                    <a:pt x="2014" y="598"/>
                  </a:lnTo>
                  <a:lnTo>
                    <a:pt x="2094" y="570"/>
                  </a:lnTo>
                  <a:lnTo>
                    <a:pt x="2172" y="539"/>
                  </a:lnTo>
                  <a:lnTo>
                    <a:pt x="2248" y="506"/>
                  </a:lnTo>
                  <a:lnTo>
                    <a:pt x="2322" y="470"/>
                  </a:lnTo>
                  <a:lnTo>
                    <a:pt x="2395" y="434"/>
                  </a:lnTo>
                  <a:lnTo>
                    <a:pt x="2464" y="394"/>
                  </a:lnTo>
                  <a:lnTo>
                    <a:pt x="2530" y="354"/>
                  </a:lnTo>
                  <a:lnTo>
                    <a:pt x="2593" y="313"/>
                  </a:lnTo>
                  <a:lnTo>
                    <a:pt x="2651" y="271"/>
                  </a:lnTo>
                  <a:lnTo>
                    <a:pt x="2703" y="230"/>
                  </a:lnTo>
                  <a:lnTo>
                    <a:pt x="2750" y="190"/>
                  </a:lnTo>
                  <a:lnTo>
                    <a:pt x="2792" y="149"/>
                  </a:lnTo>
                  <a:lnTo>
                    <a:pt x="2826" y="109"/>
                  </a:lnTo>
                  <a:lnTo>
                    <a:pt x="2856" y="71"/>
                  </a:lnTo>
                  <a:lnTo>
                    <a:pt x="2877" y="34"/>
                  </a:lnTo>
                  <a:lnTo>
                    <a:pt x="2889" y="0"/>
                  </a:lnTo>
                  <a:lnTo>
                    <a:pt x="2871" y="28"/>
                  </a:lnTo>
                  <a:lnTo>
                    <a:pt x="2847" y="57"/>
                  </a:lnTo>
                  <a:lnTo>
                    <a:pt x="2819" y="88"/>
                  </a:lnTo>
                  <a:lnTo>
                    <a:pt x="2787" y="117"/>
                  </a:lnTo>
                  <a:lnTo>
                    <a:pt x="2750" y="149"/>
                  </a:lnTo>
                  <a:lnTo>
                    <a:pt x="2709" y="180"/>
                  </a:lnTo>
                  <a:lnTo>
                    <a:pt x="2662" y="211"/>
                  </a:lnTo>
                  <a:lnTo>
                    <a:pt x="2613" y="242"/>
                  </a:lnTo>
                  <a:lnTo>
                    <a:pt x="2561" y="273"/>
                  </a:lnTo>
                  <a:lnTo>
                    <a:pt x="2504" y="304"/>
                  </a:lnTo>
                  <a:lnTo>
                    <a:pt x="2447" y="333"/>
                  </a:lnTo>
                  <a:lnTo>
                    <a:pt x="2385" y="363"/>
                  </a:lnTo>
                  <a:lnTo>
                    <a:pt x="2321" y="390"/>
                  </a:lnTo>
                  <a:lnTo>
                    <a:pt x="2257" y="418"/>
                  </a:lnTo>
                  <a:lnTo>
                    <a:pt x="2189" y="446"/>
                  </a:lnTo>
                  <a:lnTo>
                    <a:pt x="2120" y="47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auto">
            <a:xfrm>
              <a:off x="4297" y="3757"/>
              <a:ext cx="2526" cy="771"/>
            </a:xfrm>
            <a:custGeom>
              <a:avLst/>
              <a:gdLst>
                <a:gd name="T0" fmla="*/ 2169 w 2526"/>
                <a:gd name="T1" fmla="*/ 2 h 771"/>
                <a:gd name="T2" fmla="*/ 2273 w 2526"/>
                <a:gd name="T3" fmla="*/ 0 h 771"/>
                <a:gd name="T4" fmla="*/ 2354 w 2526"/>
                <a:gd name="T5" fmla="*/ 7 h 771"/>
                <a:gd name="T6" fmla="*/ 2418 w 2526"/>
                <a:gd name="T7" fmla="*/ 21 h 771"/>
                <a:gd name="T8" fmla="*/ 2465 w 2526"/>
                <a:gd name="T9" fmla="*/ 38 h 771"/>
                <a:gd name="T10" fmla="*/ 2496 w 2526"/>
                <a:gd name="T11" fmla="*/ 55 h 771"/>
                <a:gd name="T12" fmla="*/ 2515 w 2526"/>
                <a:gd name="T13" fmla="*/ 69 h 771"/>
                <a:gd name="T14" fmla="*/ 2524 w 2526"/>
                <a:gd name="T15" fmla="*/ 78 h 771"/>
                <a:gd name="T16" fmla="*/ 2524 w 2526"/>
                <a:gd name="T17" fmla="*/ 79 h 771"/>
                <a:gd name="T18" fmla="*/ 2515 w 2526"/>
                <a:gd name="T19" fmla="*/ 78 h 771"/>
                <a:gd name="T20" fmla="*/ 2496 w 2526"/>
                <a:gd name="T21" fmla="*/ 74 h 771"/>
                <a:gd name="T22" fmla="*/ 2463 w 2526"/>
                <a:gd name="T23" fmla="*/ 72 h 771"/>
                <a:gd name="T24" fmla="*/ 2417 w 2526"/>
                <a:gd name="T25" fmla="*/ 71 h 771"/>
                <a:gd name="T26" fmla="*/ 2353 w 2526"/>
                <a:gd name="T27" fmla="*/ 72 h 771"/>
                <a:gd name="T28" fmla="*/ 2268 w 2526"/>
                <a:gd name="T29" fmla="*/ 78 h 771"/>
                <a:gd name="T30" fmla="*/ 2162 w 2526"/>
                <a:gd name="T31" fmla="*/ 86 h 771"/>
                <a:gd name="T32" fmla="*/ 2043 w 2526"/>
                <a:gd name="T33" fmla="*/ 102 h 771"/>
                <a:gd name="T34" fmla="*/ 1911 w 2526"/>
                <a:gd name="T35" fmla="*/ 128 h 771"/>
                <a:gd name="T36" fmla="*/ 1762 w 2526"/>
                <a:gd name="T37" fmla="*/ 164 h 771"/>
                <a:gd name="T38" fmla="*/ 1603 w 2526"/>
                <a:gd name="T39" fmla="*/ 207 h 771"/>
                <a:gd name="T40" fmla="*/ 1433 w 2526"/>
                <a:gd name="T41" fmla="*/ 259 h 771"/>
                <a:gd name="T42" fmla="*/ 1260 w 2526"/>
                <a:gd name="T43" fmla="*/ 314 h 771"/>
                <a:gd name="T44" fmla="*/ 1085 w 2526"/>
                <a:gd name="T45" fmla="*/ 371 h 771"/>
                <a:gd name="T46" fmla="*/ 910 w 2526"/>
                <a:gd name="T47" fmla="*/ 432 h 771"/>
                <a:gd name="T48" fmla="*/ 742 w 2526"/>
                <a:gd name="T49" fmla="*/ 491 h 771"/>
                <a:gd name="T50" fmla="*/ 582 w 2526"/>
                <a:gd name="T51" fmla="*/ 549 h 771"/>
                <a:gd name="T52" fmla="*/ 435 w 2526"/>
                <a:gd name="T53" fmla="*/ 605 h 771"/>
                <a:gd name="T54" fmla="*/ 304 w 2526"/>
                <a:gd name="T55" fmla="*/ 653 h 771"/>
                <a:gd name="T56" fmla="*/ 191 w 2526"/>
                <a:gd name="T57" fmla="*/ 696 h 771"/>
                <a:gd name="T58" fmla="*/ 101 w 2526"/>
                <a:gd name="T59" fmla="*/ 731 h 771"/>
                <a:gd name="T60" fmla="*/ 39 w 2526"/>
                <a:gd name="T61" fmla="*/ 755 h 771"/>
                <a:gd name="T62" fmla="*/ 4 w 2526"/>
                <a:gd name="T63" fmla="*/ 769 h 771"/>
                <a:gd name="T64" fmla="*/ 4 w 2526"/>
                <a:gd name="T65" fmla="*/ 769 h 771"/>
                <a:gd name="T66" fmla="*/ 30 w 2526"/>
                <a:gd name="T67" fmla="*/ 757 h 771"/>
                <a:gd name="T68" fmla="*/ 82 w 2526"/>
                <a:gd name="T69" fmla="*/ 733 h 771"/>
                <a:gd name="T70" fmla="*/ 156 w 2526"/>
                <a:gd name="T71" fmla="*/ 700 h 771"/>
                <a:gd name="T72" fmla="*/ 252 w 2526"/>
                <a:gd name="T73" fmla="*/ 657 h 771"/>
                <a:gd name="T74" fmla="*/ 366 w 2526"/>
                <a:gd name="T75" fmla="*/ 606 h 771"/>
                <a:gd name="T76" fmla="*/ 496 w 2526"/>
                <a:gd name="T77" fmla="*/ 548 h 771"/>
                <a:gd name="T78" fmla="*/ 641 w 2526"/>
                <a:gd name="T79" fmla="*/ 485 h 771"/>
                <a:gd name="T80" fmla="*/ 759 w 2526"/>
                <a:gd name="T81" fmla="*/ 434 h 771"/>
                <a:gd name="T82" fmla="*/ 840 w 2526"/>
                <a:gd name="T83" fmla="*/ 399 h 771"/>
                <a:gd name="T84" fmla="*/ 924 w 2526"/>
                <a:gd name="T85" fmla="*/ 364 h 771"/>
                <a:gd name="T86" fmla="*/ 1008 w 2526"/>
                <a:gd name="T87" fmla="*/ 330 h 771"/>
                <a:gd name="T88" fmla="*/ 1095 w 2526"/>
                <a:gd name="T89" fmla="*/ 295 h 771"/>
                <a:gd name="T90" fmla="*/ 1182 w 2526"/>
                <a:gd name="T91" fmla="*/ 261 h 771"/>
                <a:gd name="T92" fmla="*/ 1270 w 2526"/>
                <a:gd name="T93" fmla="*/ 228 h 771"/>
                <a:gd name="T94" fmla="*/ 1358 w 2526"/>
                <a:gd name="T95" fmla="*/ 195 h 771"/>
                <a:gd name="T96" fmla="*/ 1447 w 2526"/>
                <a:gd name="T97" fmla="*/ 166 h 771"/>
                <a:gd name="T98" fmla="*/ 1537 w 2526"/>
                <a:gd name="T99" fmla="*/ 136 h 771"/>
                <a:gd name="T100" fmla="*/ 1625 w 2526"/>
                <a:gd name="T101" fmla="*/ 109 h 771"/>
                <a:gd name="T102" fmla="*/ 1715 w 2526"/>
                <a:gd name="T103" fmla="*/ 85 h 771"/>
                <a:gd name="T104" fmla="*/ 1804 w 2526"/>
                <a:gd name="T105" fmla="*/ 62 h 771"/>
                <a:gd name="T106" fmla="*/ 1892 w 2526"/>
                <a:gd name="T107" fmla="*/ 43 h 771"/>
                <a:gd name="T108" fmla="*/ 1980 w 2526"/>
                <a:gd name="T109" fmla="*/ 26 h 771"/>
                <a:gd name="T110" fmla="*/ 2065 w 2526"/>
                <a:gd name="T111" fmla="*/ 12 h 7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6"/>
                <a:gd name="T169" fmla="*/ 0 h 771"/>
                <a:gd name="T170" fmla="*/ 2526 w 2526"/>
                <a:gd name="T171" fmla="*/ 771 h 7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6" h="771">
                  <a:moveTo>
                    <a:pt x="2108" y="7"/>
                  </a:moveTo>
                  <a:lnTo>
                    <a:pt x="2169" y="2"/>
                  </a:lnTo>
                  <a:lnTo>
                    <a:pt x="2223" y="0"/>
                  </a:lnTo>
                  <a:lnTo>
                    <a:pt x="2273" y="0"/>
                  </a:lnTo>
                  <a:lnTo>
                    <a:pt x="2316" y="3"/>
                  </a:lnTo>
                  <a:lnTo>
                    <a:pt x="2354" y="7"/>
                  </a:lnTo>
                  <a:lnTo>
                    <a:pt x="2389" y="14"/>
                  </a:lnTo>
                  <a:lnTo>
                    <a:pt x="2418" y="21"/>
                  </a:lnTo>
                  <a:lnTo>
                    <a:pt x="2444" y="29"/>
                  </a:lnTo>
                  <a:lnTo>
                    <a:pt x="2465" y="38"/>
                  </a:lnTo>
                  <a:lnTo>
                    <a:pt x="2482" y="47"/>
                  </a:lnTo>
                  <a:lnTo>
                    <a:pt x="2496" y="55"/>
                  </a:lnTo>
                  <a:lnTo>
                    <a:pt x="2508" y="62"/>
                  </a:lnTo>
                  <a:lnTo>
                    <a:pt x="2515" y="69"/>
                  </a:lnTo>
                  <a:lnTo>
                    <a:pt x="2522" y="74"/>
                  </a:lnTo>
                  <a:lnTo>
                    <a:pt x="2524" y="78"/>
                  </a:lnTo>
                  <a:lnTo>
                    <a:pt x="2526" y="79"/>
                  </a:lnTo>
                  <a:lnTo>
                    <a:pt x="2524" y="79"/>
                  </a:lnTo>
                  <a:lnTo>
                    <a:pt x="2522" y="78"/>
                  </a:lnTo>
                  <a:lnTo>
                    <a:pt x="2515" y="78"/>
                  </a:lnTo>
                  <a:lnTo>
                    <a:pt x="2508" y="76"/>
                  </a:lnTo>
                  <a:lnTo>
                    <a:pt x="2496" y="74"/>
                  </a:lnTo>
                  <a:lnTo>
                    <a:pt x="2482" y="72"/>
                  </a:lnTo>
                  <a:lnTo>
                    <a:pt x="2463" y="72"/>
                  </a:lnTo>
                  <a:lnTo>
                    <a:pt x="2443" y="71"/>
                  </a:lnTo>
                  <a:lnTo>
                    <a:pt x="2417" y="71"/>
                  </a:lnTo>
                  <a:lnTo>
                    <a:pt x="2387" y="71"/>
                  </a:lnTo>
                  <a:lnTo>
                    <a:pt x="2353" y="72"/>
                  </a:lnTo>
                  <a:lnTo>
                    <a:pt x="2313" y="74"/>
                  </a:lnTo>
                  <a:lnTo>
                    <a:pt x="2268" y="78"/>
                  </a:lnTo>
                  <a:lnTo>
                    <a:pt x="2217" y="81"/>
                  </a:lnTo>
                  <a:lnTo>
                    <a:pt x="2162" y="86"/>
                  </a:lnTo>
                  <a:lnTo>
                    <a:pt x="2101" y="93"/>
                  </a:lnTo>
                  <a:lnTo>
                    <a:pt x="2043" y="102"/>
                  </a:lnTo>
                  <a:lnTo>
                    <a:pt x="1978" y="114"/>
                  </a:lnTo>
                  <a:lnTo>
                    <a:pt x="1911" y="128"/>
                  </a:lnTo>
                  <a:lnTo>
                    <a:pt x="1838" y="145"/>
                  </a:lnTo>
                  <a:lnTo>
                    <a:pt x="1762" y="164"/>
                  </a:lnTo>
                  <a:lnTo>
                    <a:pt x="1684" y="185"/>
                  </a:lnTo>
                  <a:lnTo>
                    <a:pt x="1603" y="207"/>
                  </a:lnTo>
                  <a:lnTo>
                    <a:pt x="1519" y="233"/>
                  </a:lnTo>
                  <a:lnTo>
                    <a:pt x="1433" y="259"/>
                  </a:lnTo>
                  <a:lnTo>
                    <a:pt x="1346" y="285"/>
                  </a:lnTo>
                  <a:lnTo>
                    <a:pt x="1260" y="314"/>
                  </a:lnTo>
                  <a:lnTo>
                    <a:pt x="1171" y="342"/>
                  </a:lnTo>
                  <a:lnTo>
                    <a:pt x="1085" y="371"/>
                  </a:lnTo>
                  <a:lnTo>
                    <a:pt x="996" y="402"/>
                  </a:lnTo>
                  <a:lnTo>
                    <a:pt x="910" y="432"/>
                  </a:lnTo>
                  <a:lnTo>
                    <a:pt x="825" y="461"/>
                  </a:lnTo>
                  <a:lnTo>
                    <a:pt x="742" y="491"/>
                  </a:lnTo>
                  <a:lnTo>
                    <a:pt x="660" y="520"/>
                  </a:lnTo>
                  <a:lnTo>
                    <a:pt x="582" y="549"/>
                  </a:lnTo>
                  <a:lnTo>
                    <a:pt x="506" y="577"/>
                  </a:lnTo>
                  <a:lnTo>
                    <a:pt x="435" y="605"/>
                  </a:lnTo>
                  <a:lnTo>
                    <a:pt x="366" y="629"/>
                  </a:lnTo>
                  <a:lnTo>
                    <a:pt x="304" y="653"/>
                  </a:lnTo>
                  <a:lnTo>
                    <a:pt x="245" y="676"/>
                  </a:lnTo>
                  <a:lnTo>
                    <a:pt x="191" y="696"/>
                  </a:lnTo>
                  <a:lnTo>
                    <a:pt x="142" y="715"/>
                  </a:lnTo>
                  <a:lnTo>
                    <a:pt x="101" y="731"/>
                  </a:lnTo>
                  <a:lnTo>
                    <a:pt x="66" y="745"/>
                  </a:lnTo>
                  <a:lnTo>
                    <a:pt x="39" y="755"/>
                  </a:lnTo>
                  <a:lnTo>
                    <a:pt x="18" y="764"/>
                  </a:lnTo>
                  <a:lnTo>
                    <a:pt x="4" y="769"/>
                  </a:lnTo>
                  <a:lnTo>
                    <a:pt x="0" y="771"/>
                  </a:lnTo>
                  <a:lnTo>
                    <a:pt x="4" y="769"/>
                  </a:lnTo>
                  <a:lnTo>
                    <a:pt x="14" y="764"/>
                  </a:lnTo>
                  <a:lnTo>
                    <a:pt x="30" y="757"/>
                  </a:lnTo>
                  <a:lnTo>
                    <a:pt x="54" y="746"/>
                  </a:lnTo>
                  <a:lnTo>
                    <a:pt x="82" y="733"/>
                  </a:lnTo>
                  <a:lnTo>
                    <a:pt x="116" y="717"/>
                  </a:lnTo>
                  <a:lnTo>
                    <a:pt x="156" y="700"/>
                  </a:lnTo>
                  <a:lnTo>
                    <a:pt x="201" y="679"/>
                  </a:lnTo>
                  <a:lnTo>
                    <a:pt x="252" y="657"/>
                  </a:lnTo>
                  <a:lnTo>
                    <a:pt x="305" y="632"/>
                  </a:lnTo>
                  <a:lnTo>
                    <a:pt x="366" y="606"/>
                  </a:lnTo>
                  <a:lnTo>
                    <a:pt x="428" y="579"/>
                  </a:lnTo>
                  <a:lnTo>
                    <a:pt x="496" y="548"/>
                  </a:lnTo>
                  <a:lnTo>
                    <a:pt x="567" y="517"/>
                  </a:lnTo>
                  <a:lnTo>
                    <a:pt x="641" y="485"/>
                  </a:lnTo>
                  <a:lnTo>
                    <a:pt x="719" y="451"/>
                  </a:lnTo>
                  <a:lnTo>
                    <a:pt x="759" y="434"/>
                  </a:lnTo>
                  <a:lnTo>
                    <a:pt x="801" y="416"/>
                  </a:lnTo>
                  <a:lnTo>
                    <a:pt x="840" y="399"/>
                  </a:lnTo>
                  <a:lnTo>
                    <a:pt x="882" y="382"/>
                  </a:lnTo>
                  <a:lnTo>
                    <a:pt x="924" y="364"/>
                  </a:lnTo>
                  <a:lnTo>
                    <a:pt x="967" y="347"/>
                  </a:lnTo>
                  <a:lnTo>
                    <a:pt x="1008" y="330"/>
                  </a:lnTo>
                  <a:lnTo>
                    <a:pt x="1052" y="311"/>
                  </a:lnTo>
                  <a:lnTo>
                    <a:pt x="1095" y="295"/>
                  </a:lnTo>
                  <a:lnTo>
                    <a:pt x="1138" y="278"/>
                  </a:lnTo>
                  <a:lnTo>
                    <a:pt x="1182" y="261"/>
                  </a:lnTo>
                  <a:lnTo>
                    <a:pt x="1225" y="244"/>
                  </a:lnTo>
                  <a:lnTo>
                    <a:pt x="1270" y="228"/>
                  </a:lnTo>
                  <a:lnTo>
                    <a:pt x="1313" y="211"/>
                  </a:lnTo>
                  <a:lnTo>
                    <a:pt x="1358" y="195"/>
                  </a:lnTo>
                  <a:lnTo>
                    <a:pt x="1403" y="180"/>
                  </a:lnTo>
                  <a:lnTo>
                    <a:pt x="1447" y="166"/>
                  </a:lnTo>
                  <a:lnTo>
                    <a:pt x="1492" y="150"/>
                  </a:lnTo>
                  <a:lnTo>
                    <a:pt x="1537" y="136"/>
                  </a:lnTo>
                  <a:lnTo>
                    <a:pt x="1582" y="123"/>
                  </a:lnTo>
                  <a:lnTo>
                    <a:pt x="1625" y="109"/>
                  </a:lnTo>
                  <a:lnTo>
                    <a:pt x="1670" y="97"/>
                  </a:lnTo>
                  <a:lnTo>
                    <a:pt x="1715" y="85"/>
                  </a:lnTo>
                  <a:lnTo>
                    <a:pt x="1760" y="72"/>
                  </a:lnTo>
                  <a:lnTo>
                    <a:pt x="1804" y="62"/>
                  </a:lnTo>
                  <a:lnTo>
                    <a:pt x="1849" y="52"/>
                  </a:lnTo>
                  <a:lnTo>
                    <a:pt x="1892" y="43"/>
                  </a:lnTo>
                  <a:lnTo>
                    <a:pt x="1935" y="34"/>
                  </a:lnTo>
                  <a:lnTo>
                    <a:pt x="1980" y="26"/>
                  </a:lnTo>
                  <a:lnTo>
                    <a:pt x="2023" y="19"/>
                  </a:lnTo>
                  <a:lnTo>
                    <a:pt x="2065" y="12"/>
                  </a:lnTo>
                  <a:lnTo>
                    <a:pt x="210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auto">
            <a:xfrm>
              <a:off x="4297" y="3341"/>
              <a:ext cx="2661" cy="847"/>
            </a:xfrm>
            <a:custGeom>
              <a:avLst/>
              <a:gdLst>
                <a:gd name="T0" fmla="*/ 1746 w 2661"/>
                <a:gd name="T1" fmla="*/ 92 h 847"/>
                <a:gd name="T2" fmla="*/ 1646 w 2661"/>
                <a:gd name="T3" fmla="*/ 105 h 847"/>
                <a:gd name="T4" fmla="*/ 1542 w 2661"/>
                <a:gd name="T5" fmla="*/ 128 h 847"/>
                <a:gd name="T6" fmla="*/ 1434 w 2661"/>
                <a:gd name="T7" fmla="*/ 157 h 847"/>
                <a:gd name="T8" fmla="*/ 1325 w 2661"/>
                <a:gd name="T9" fmla="*/ 193 h 847"/>
                <a:gd name="T10" fmla="*/ 1214 w 2661"/>
                <a:gd name="T11" fmla="*/ 233 h 847"/>
                <a:gd name="T12" fmla="*/ 1104 w 2661"/>
                <a:gd name="T13" fmla="*/ 280 h 847"/>
                <a:gd name="T14" fmla="*/ 993 w 2661"/>
                <a:gd name="T15" fmla="*/ 328 h 847"/>
                <a:gd name="T16" fmla="*/ 882 w 2661"/>
                <a:gd name="T17" fmla="*/ 380 h 847"/>
                <a:gd name="T18" fmla="*/ 771 w 2661"/>
                <a:gd name="T19" fmla="*/ 434 h 847"/>
                <a:gd name="T20" fmla="*/ 664 w 2661"/>
                <a:gd name="T21" fmla="*/ 489 h 847"/>
                <a:gd name="T22" fmla="*/ 461 w 2661"/>
                <a:gd name="T23" fmla="*/ 594 h 847"/>
                <a:gd name="T24" fmla="*/ 288 w 2661"/>
                <a:gd name="T25" fmla="*/ 689 h 847"/>
                <a:gd name="T26" fmla="*/ 148 w 2661"/>
                <a:gd name="T27" fmla="*/ 765 h 847"/>
                <a:gd name="T28" fmla="*/ 51 w 2661"/>
                <a:gd name="T29" fmla="*/ 819 h 847"/>
                <a:gd name="T30" fmla="*/ 4 w 2661"/>
                <a:gd name="T31" fmla="*/ 845 h 847"/>
                <a:gd name="T32" fmla="*/ 11 w 2661"/>
                <a:gd name="T33" fmla="*/ 840 h 847"/>
                <a:gd name="T34" fmla="*/ 64 w 2661"/>
                <a:gd name="T35" fmla="*/ 803 h 847"/>
                <a:gd name="T36" fmla="*/ 160 w 2661"/>
                <a:gd name="T37" fmla="*/ 741 h 847"/>
                <a:gd name="T38" fmla="*/ 291 w 2661"/>
                <a:gd name="T39" fmla="*/ 657 h 847"/>
                <a:gd name="T40" fmla="*/ 456 w 2661"/>
                <a:gd name="T41" fmla="*/ 555 h 847"/>
                <a:gd name="T42" fmla="*/ 613 w 2661"/>
                <a:gd name="T43" fmla="*/ 460 h 847"/>
                <a:gd name="T44" fmla="*/ 714 w 2661"/>
                <a:gd name="T45" fmla="*/ 401 h 847"/>
                <a:gd name="T46" fmla="*/ 820 w 2661"/>
                <a:gd name="T47" fmla="*/ 340 h 847"/>
                <a:gd name="T48" fmla="*/ 927 w 2661"/>
                <a:gd name="T49" fmla="*/ 283 h 847"/>
                <a:gd name="T50" fmla="*/ 1038 w 2661"/>
                <a:gd name="T51" fmla="*/ 228 h 847"/>
                <a:gd name="T52" fmla="*/ 1150 w 2661"/>
                <a:gd name="T53" fmla="*/ 176 h 847"/>
                <a:gd name="T54" fmla="*/ 1265 w 2661"/>
                <a:gd name="T55" fmla="*/ 128 h 847"/>
                <a:gd name="T56" fmla="*/ 1379 w 2661"/>
                <a:gd name="T57" fmla="*/ 86 h 847"/>
                <a:gd name="T58" fmla="*/ 1497 w 2661"/>
                <a:gd name="T59" fmla="*/ 52 h 847"/>
                <a:gd name="T60" fmla="*/ 1613 w 2661"/>
                <a:gd name="T61" fmla="*/ 24 h 847"/>
                <a:gd name="T62" fmla="*/ 1731 w 2661"/>
                <a:gd name="T63" fmla="*/ 5 h 847"/>
                <a:gd name="T64" fmla="*/ 1864 w 2661"/>
                <a:gd name="T65" fmla="*/ 0 h 847"/>
                <a:gd name="T66" fmla="*/ 2001 w 2661"/>
                <a:gd name="T67" fmla="*/ 12 h 847"/>
                <a:gd name="T68" fmla="*/ 2131 w 2661"/>
                <a:gd name="T69" fmla="*/ 41 h 847"/>
                <a:gd name="T70" fmla="*/ 2250 w 2661"/>
                <a:gd name="T71" fmla="*/ 85 h 847"/>
                <a:gd name="T72" fmla="*/ 2361 w 2661"/>
                <a:gd name="T73" fmla="*/ 135 h 847"/>
                <a:gd name="T74" fmla="*/ 2493 w 2661"/>
                <a:gd name="T75" fmla="*/ 212 h 847"/>
                <a:gd name="T76" fmla="*/ 2626 w 2661"/>
                <a:gd name="T77" fmla="*/ 344 h 847"/>
                <a:gd name="T78" fmla="*/ 2659 w 2661"/>
                <a:gd name="T79" fmla="*/ 489 h 847"/>
                <a:gd name="T80" fmla="*/ 2635 w 2661"/>
                <a:gd name="T81" fmla="*/ 449 h 847"/>
                <a:gd name="T82" fmla="*/ 2557 w 2661"/>
                <a:gd name="T83" fmla="*/ 321 h 847"/>
                <a:gd name="T84" fmla="*/ 2411 w 2661"/>
                <a:gd name="T85" fmla="*/ 214 h 847"/>
                <a:gd name="T86" fmla="*/ 2214 w 2661"/>
                <a:gd name="T87" fmla="*/ 136 h 847"/>
                <a:gd name="T88" fmla="*/ 1980 w 2661"/>
                <a:gd name="T89" fmla="*/ 93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1"/>
                <a:gd name="T136" fmla="*/ 0 h 847"/>
                <a:gd name="T137" fmla="*/ 2661 w 2661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1" h="847">
                  <a:moveTo>
                    <a:pt x="1812" y="86"/>
                  </a:moveTo>
                  <a:lnTo>
                    <a:pt x="1779" y="88"/>
                  </a:lnTo>
                  <a:lnTo>
                    <a:pt x="1746" y="92"/>
                  </a:lnTo>
                  <a:lnTo>
                    <a:pt x="1713" y="95"/>
                  </a:lnTo>
                  <a:lnTo>
                    <a:pt x="1680" y="100"/>
                  </a:lnTo>
                  <a:lnTo>
                    <a:pt x="1646" y="105"/>
                  </a:lnTo>
                  <a:lnTo>
                    <a:pt x="1611" y="112"/>
                  </a:lnTo>
                  <a:lnTo>
                    <a:pt x="1576" y="119"/>
                  </a:lnTo>
                  <a:lnTo>
                    <a:pt x="1542" y="128"/>
                  </a:lnTo>
                  <a:lnTo>
                    <a:pt x="1507" y="136"/>
                  </a:lnTo>
                  <a:lnTo>
                    <a:pt x="1471" y="147"/>
                  </a:lnTo>
                  <a:lnTo>
                    <a:pt x="1434" y="157"/>
                  </a:lnTo>
                  <a:lnTo>
                    <a:pt x="1398" y="168"/>
                  </a:lnTo>
                  <a:lnTo>
                    <a:pt x="1362" y="180"/>
                  </a:lnTo>
                  <a:lnTo>
                    <a:pt x="1325" y="193"/>
                  </a:lnTo>
                  <a:lnTo>
                    <a:pt x="1289" y="206"/>
                  </a:lnTo>
                  <a:lnTo>
                    <a:pt x="1253" y="219"/>
                  </a:lnTo>
                  <a:lnTo>
                    <a:pt x="1214" y="233"/>
                  </a:lnTo>
                  <a:lnTo>
                    <a:pt x="1178" y="249"/>
                  </a:lnTo>
                  <a:lnTo>
                    <a:pt x="1142" y="264"/>
                  </a:lnTo>
                  <a:lnTo>
                    <a:pt x="1104" y="280"/>
                  </a:lnTo>
                  <a:lnTo>
                    <a:pt x="1067" y="295"/>
                  </a:lnTo>
                  <a:lnTo>
                    <a:pt x="1029" y="311"/>
                  </a:lnTo>
                  <a:lnTo>
                    <a:pt x="993" y="328"/>
                  </a:lnTo>
                  <a:lnTo>
                    <a:pt x="955" y="346"/>
                  </a:lnTo>
                  <a:lnTo>
                    <a:pt x="918" y="363"/>
                  </a:lnTo>
                  <a:lnTo>
                    <a:pt x="882" y="380"/>
                  </a:lnTo>
                  <a:lnTo>
                    <a:pt x="844" y="397"/>
                  </a:lnTo>
                  <a:lnTo>
                    <a:pt x="807" y="416"/>
                  </a:lnTo>
                  <a:lnTo>
                    <a:pt x="771" y="434"/>
                  </a:lnTo>
                  <a:lnTo>
                    <a:pt x="735" y="453"/>
                  </a:lnTo>
                  <a:lnTo>
                    <a:pt x="700" y="470"/>
                  </a:lnTo>
                  <a:lnTo>
                    <a:pt x="664" y="489"/>
                  </a:lnTo>
                  <a:lnTo>
                    <a:pt x="594" y="525"/>
                  </a:lnTo>
                  <a:lnTo>
                    <a:pt x="527" y="562"/>
                  </a:lnTo>
                  <a:lnTo>
                    <a:pt x="461" y="594"/>
                  </a:lnTo>
                  <a:lnTo>
                    <a:pt x="400" y="627"/>
                  </a:lnTo>
                  <a:lnTo>
                    <a:pt x="342" y="660"/>
                  </a:lnTo>
                  <a:lnTo>
                    <a:pt x="288" y="689"/>
                  </a:lnTo>
                  <a:lnTo>
                    <a:pt x="236" y="717"/>
                  </a:lnTo>
                  <a:lnTo>
                    <a:pt x="189" y="741"/>
                  </a:lnTo>
                  <a:lnTo>
                    <a:pt x="148" y="765"/>
                  </a:lnTo>
                  <a:lnTo>
                    <a:pt x="109" y="786"/>
                  </a:lnTo>
                  <a:lnTo>
                    <a:pt x="78" y="803"/>
                  </a:lnTo>
                  <a:lnTo>
                    <a:pt x="51" y="819"/>
                  </a:lnTo>
                  <a:lnTo>
                    <a:pt x="30" y="831"/>
                  </a:lnTo>
                  <a:lnTo>
                    <a:pt x="12" y="840"/>
                  </a:lnTo>
                  <a:lnTo>
                    <a:pt x="4" y="845"/>
                  </a:lnTo>
                  <a:lnTo>
                    <a:pt x="0" y="847"/>
                  </a:lnTo>
                  <a:lnTo>
                    <a:pt x="4" y="845"/>
                  </a:lnTo>
                  <a:lnTo>
                    <a:pt x="11" y="840"/>
                  </a:lnTo>
                  <a:lnTo>
                    <a:pt x="25" y="831"/>
                  </a:lnTo>
                  <a:lnTo>
                    <a:pt x="42" y="819"/>
                  </a:lnTo>
                  <a:lnTo>
                    <a:pt x="64" y="803"/>
                  </a:lnTo>
                  <a:lnTo>
                    <a:pt x="92" y="786"/>
                  </a:lnTo>
                  <a:lnTo>
                    <a:pt x="123" y="764"/>
                  </a:lnTo>
                  <a:lnTo>
                    <a:pt x="160" y="741"/>
                  </a:lnTo>
                  <a:lnTo>
                    <a:pt x="199" y="715"/>
                  </a:lnTo>
                  <a:lnTo>
                    <a:pt x="245" y="688"/>
                  </a:lnTo>
                  <a:lnTo>
                    <a:pt x="291" y="657"/>
                  </a:lnTo>
                  <a:lnTo>
                    <a:pt x="343" y="624"/>
                  </a:lnTo>
                  <a:lnTo>
                    <a:pt x="397" y="591"/>
                  </a:lnTo>
                  <a:lnTo>
                    <a:pt x="456" y="555"/>
                  </a:lnTo>
                  <a:lnTo>
                    <a:pt x="516" y="517"/>
                  </a:lnTo>
                  <a:lnTo>
                    <a:pt x="581" y="479"/>
                  </a:lnTo>
                  <a:lnTo>
                    <a:pt x="613" y="460"/>
                  </a:lnTo>
                  <a:lnTo>
                    <a:pt x="646" y="439"/>
                  </a:lnTo>
                  <a:lnTo>
                    <a:pt x="681" y="420"/>
                  </a:lnTo>
                  <a:lnTo>
                    <a:pt x="714" y="401"/>
                  </a:lnTo>
                  <a:lnTo>
                    <a:pt x="749" y="380"/>
                  </a:lnTo>
                  <a:lnTo>
                    <a:pt x="783" y="361"/>
                  </a:lnTo>
                  <a:lnTo>
                    <a:pt x="820" y="340"/>
                  </a:lnTo>
                  <a:lnTo>
                    <a:pt x="854" y="321"/>
                  </a:lnTo>
                  <a:lnTo>
                    <a:pt x="891" y="302"/>
                  </a:lnTo>
                  <a:lnTo>
                    <a:pt x="927" y="283"/>
                  </a:lnTo>
                  <a:lnTo>
                    <a:pt x="963" y="264"/>
                  </a:lnTo>
                  <a:lnTo>
                    <a:pt x="1000" y="245"/>
                  </a:lnTo>
                  <a:lnTo>
                    <a:pt x="1038" y="228"/>
                  </a:lnTo>
                  <a:lnTo>
                    <a:pt x="1074" y="211"/>
                  </a:lnTo>
                  <a:lnTo>
                    <a:pt x="1112" y="193"/>
                  </a:lnTo>
                  <a:lnTo>
                    <a:pt x="1150" y="176"/>
                  </a:lnTo>
                  <a:lnTo>
                    <a:pt x="1189" y="159"/>
                  </a:lnTo>
                  <a:lnTo>
                    <a:pt x="1227" y="143"/>
                  </a:lnTo>
                  <a:lnTo>
                    <a:pt x="1265" y="128"/>
                  </a:lnTo>
                  <a:lnTo>
                    <a:pt x="1303" y="114"/>
                  </a:lnTo>
                  <a:lnTo>
                    <a:pt x="1341" y="100"/>
                  </a:lnTo>
                  <a:lnTo>
                    <a:pt x="1379" y="86"/>
                  </a:lnTo>
                  <a:lnTo>
                    <a:pt x="1419" y="74"/>
                  </a:lnTo>
                  <a:lnTo>
                    <a:pt x="1457" y="62"/>
                  </a:lnTo>
                  <a:lnTo>
                    <a:pt x="1497" y="52"/>
                  </a:lnTo>
                  <a:lnTo>
                    <a:pt x="1535" y="41"/>
                  </a:lnTo>
                  <a:lnTo>
                    <a:pt x="1575" y="33"/>
                  </a:lnTo>
                  <a:lnTo>
                    <a:pt x="1613" y="24"/>
                  </a:lnTo>
                  <a:lnTo>
                    <a:pt x="1653" y="17"/>
                  </a:lnTo>
                  <a:lnTo>
                    <a:pt x="1691" y="10"/>
                  </a:lnTo>
                  <a:lnTo>
                    <a:pt x="1731" y="5"/>
                  </a:lnTo>
                  <a:lnTo>
                    <a:pt x="1769" y="2"/>
                  </a:lnTo>
                  <a:lnTo>
                    <a:pt x="1817" y="0"/>
                  </a:lnTo>
                  <a:lnTo>
                    <a:pt x="1864" y="0"/>
                  </a:lnTo>
                  <a:lnTo>
                    <a:pt x="1911" y="2"/>
                  </a:lnTo>
                  <a:lnTo>
                    <a:pt x="1956" y="7"/>
                  </a:lnTo>
                  <a:lnTo>
                    <a:pt x="2001" y="12"/>
                  </a:lnTo>
                  <a:lnTo>
                    <a:pt x="2044" y="21"/>
                  </a:lnTo>
                  <a:lnTo>
                    <a:pt x="2087" y="31"/>
                  </a:lnTo>
                  <a:lnTo>
                    <a:pt x="2131" y="41"/>
                  </a:lnTo>
                  <a:lnTo>
                    <a:pt x="2171" y="55"/>
                  </a:lnTo>
                  <a:lnTo>
                    <a:pt x="2212" y="69"/>
                  </a:lnTo>
                  <a:lnTo>
                    <a:pt x="2250" y="85"/>
                  </a:lnTo>
                  <a:lnTo>
                    <a:pt x="2288" y="100"/>
                  </a:lnTo>
                  <a:lnTo>
                    <a:pt x="2326" y="117"/>
                  </a:lnTo>
                  <a:lnTo>
                    <a:pt x="2361" y="135"/>
                  </a:lnTo>
                  <a:lnTo>
                    <a:pt x="2397" y="154"/>
                  </a:lnTo>
                  <a:lnTo>
                    <a:pt x="2430" y="173"/>
                  </a:lnTo>
                  <a:lnTo>
                    <a:pt x="2493" y="212"/>
                  </a:lnTo>
                  <a:lnTo>
                    <a:pt x="2546" y="254"/>
                  </a:lnTo>
                  <a:lnTo>
                    <a:pt x="2591" y="299"/>
                  </a:lnTo>
                  <a:lnTo>
                    <a:pt x="2626" y="344"/>
                  </a:lnTo>
                  <a:lnTo>
                    <a:pt x="2649" y="390"/>
                  </a:lnTo>
                  <a:lnTo>
                    <a:pt x="2661" y="439"/>
                  </a:lnTo>
                  <a:lnTo>
                    <a:pt x="2659" y="489"/>
                  </a:lnTo>
                  <a:lnTo>
                    <a:pt x="2642" y="543"/>
                  </a:lnTo>
                  <a:lnTo>
                    <a:pt x="2643" y="494"/>
                  </a:lnTo>
                  <a:lnTo>
                    <a:pt x="2635" y="449"/>
                  </a:lnTo>
                  <a:lnTo>
                    <a:pt x="2617" y="404"/>
                  </a:lnTo>
                  <a:lnTo>
                    <a:pt x="2591" y="361"/>
                  </a:lnTo>
                  <a:lnTo>
                    <a:pt x="2557" y="321"/>
                  </a:lnTo>
                  <a:lnTo>
                    <a:pt x="2515" y="283"/>
                  </a:lnTo>
                  <a:lnTo>
                    <a:pt x="2467" y="247"/>
                  </a:lnTo>
                  <a:lnTo>
                    <a:pt x="2411" y="214"/>
                  </a:lnTo>
                  <a:lnTo>
                    <a:pt x="2351" y="185"/>
                  </a:lnTo>
                  <a:lnTo>
                    <a:pt x="2283" y="159"/>
                  </a:lnTo>
                  <a:lnTo>
                    <a:pt x="2214" y="136"/>
                  </a:lnTo>
                  <a:lnTo>
                    <a:pt x="2138" y="117"/>
                  </a:lnTo>
                  <a:lnTo>
                    <a:pt x="2060" y="104"/>
                  </a:lnTo>
                  <a:lnTo>
                    <a:pt x="1980" y="93"/>
                  </a:lnTo>
                  <a:lnTo>
                    <a:pt x="1897" y="88"/>
                  </a:lnTo>
                  <a:lnTo>
                    <a:pt x="1812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3757" y="3881"/>
              <a:ext cx="1192" cy="768"/>
            </a:xfrm>
            <a:custGeom>
              <a:avLst/>
              <a:gdLst>
                <a:gd name="T0" fmla="*/ 338 w 1192"/>
                <a:gd name="T1" fmla="*/ 752 h 768"/>
                <a:gd name="T2" fmla="*/ 217 w 1192"/>
                <a:gd name="T3" fmla="*/ 728 h 768"/>
                <a:gd name="T4" fmla="*/ 144 w 1192"/>
                <a:gd name="T5" fmla="*/ 685 h 768"/>
                <a:gd name="T6" fmla="*/ 189 w 1192"/>
                <a:gd name="T7" fmla="*/ 654 h 768"/>
                <a:gd name="T8" fmla="*/ 298 w 1192"/>
                <a:gd name="T9" fmla="*/ 604 h 768"/>
                <a:gd name="T10" fmla="*/ 454 w 1192"/>
                <a:gd name="T11" fmla="*/ 541 h 768"/>
                <a:gd name="T12" fmla="*/ 636 w 1192"/>
                <a:gd name="T13" fmla="*/ 474 h 768"/>
                <a:gd name="T14" fmla="*/ 821 w 1192"/>
                <a:gd name="T15" fmla="*/ 413 h 768"/>
                <a:gd name="T16" fmla="*/ 922 w 1192"/>
                <a:gd name="T17" fmla="*/ 382 h 768"/>
                <a:gd name="T18" fmla="*/ 995 w 1192"/>
                <a:gd name="T19" fmla="*/ 358 h 768"/>
                <a:gd name="T20" fmla="*/ 1071 w 1192"/>
                <a:gd name="T21" fmla="*/ 332 h 768"/>
                <a:gd name="T22" fmla="*/ 1138 w 1192"/>
                <a:gd name="T23" fmla="*/ 308 h 768"/>
                <a:gd name="T24" fmla="*/ 1182 w 1192"/>
                <a:gd name="T25" fmla="*/ 291 h 768"/>
                <a:gd name="T26" fmla="*/ 1189 w 1192"/>
                <a:gd name="T27" fmla="*/ 287 h 768"/>
                <a:gd name="T28" fmla="*/ 1130 w 1192"/>
                <a:gd name="T29" fmla="*/ 287 h 768"/>
                <a:gd name="T30" fmla="*/ 993 w 1192"/>
                <a:gd name="T31" fmla="*/ 299 h 768"/>
                <a:gd name="T32" fmla="*/ 896 w 1192"/>
                <a:gd name="T33" fmla="*/ 317 h 768"/>
                <a:gd name="T34" fmla="*/ 809 w 1192"/>
                <a:gd name="T35" fmla="*/ 348 h 768"/>
                <a:gd name="T36" fmla="*/ 693 w 1192"/>
                <a:gd name="T37" fmla="*/ 393 h 768"/>
                <a:gd name="T38" fmla="*/ 562 w 1192"/>
                <a:gd name="T39" fmla="*/ 446 h 768"/>
                <a:gd name="T40" fmla="*/ 433 w 1192"/>
                <a:gd name="T41" fmla="*/ 502 h 768"/>
                <a:gd name="T42" fmla="*/ 364 w 1192"/>
                <a:gd name="T43" fmla="*/ 500 h 768"/>
                <a:gd name="T44" fmla="*/ 388 w 1192"/>
                <a:gd name="T45" fmla="*/ 394 h 768"/>
                <a:gd name="T46" fmla="*/ 413 w 1192"/>
                <a:gd name="T47" fmla="*/ 291 h 768"/>
                <a:gd name="T48" fmla="*/ 444 w 1192"/>
                <a:gd name="T49" fmla="*/ 248 h 768"/>
                <a:gd name="T50" fmla="*/ 544 w 1192"/>
                <a:gd name="T51" fmla="*/ 206 h 768"/>
                <a:gd name="T52" fmla="*/ 695 w 1192"/>
                <a:gd name="T53" fmla="*/ 146 h 768"/>
                <a:gd name="T54" fmla="*/ 858 w 1192"/>
                <a:gd name="T55" fmla="*/ 82 h 768"/>
                <a:gd name="T56" fmla="*/ 996 w 1192"/>
                <a:gd name="T57" fmla="*/ 25 h 768"/>
                <a:gd name="T58" fmla="*/ 1050 w 1192"/>
                <a:gd name="T59" fmla="*/ 0 h 768"/>
                <a:gd name="T60" fmla="*/ 993 w 1192"/>
                <a:gd name="T61" fmla="*/ 6 h 768"/>
                <a:gd name="T62" fmla="*/ 898 w 1192"/>
                <a:gd name="T63" fmla="*/ 19 h 768"/>
                <a:gd name="T64" fmla="*/ 776 w 1192"/>
                <a:gd name="T65" fmla="*/ 45 h 768"/>
                <a:gd name="T66" fmla="*/ 643 w 1192"/>
                <a:gd name="T67" fmla="*/ 83 h 768"/>
                <a:gd name="T68" fmla="*/ 515 w 1192"/>
                <a:gd name="T69" fmla="*/ 132 h 768"/>
                <a:gd name="T70" fmla="*/ 401 w 1192"/>
                <a:gd name="T71" fmla="*/ 185 h 768"/>
                <a:gd name="T72" fmla="*/ 342 w 1192"/>
                <a:gd name="T73" fmla="*/ 225 h 768"/>
                <a:gd name="T74" fmla="*/ 311 w 1192"/>
                <a:gd name="T75" fmla="*/ 327 h 768"/>
                <a:gd name="T76" fmla="*/ 312 w 1192"/>
                <a:gd name="T77" fmla="*/ 553 h 768"/>
                <a:gd name="T78" fmla="*/ 285 w 1192"/>
                <a:gd name="T79" fmla="*/ 564 h 768"/>
                <a:gd name="T80" fmla="*/ 215 w 1192"/>
                <a:gd name="T81" fmla="*/ 591 h 768"/>
                <a:gd name="T82" fmla="*/ 130 w 1192"/>
                <a:gd name="T83" fmla="*/ 628 h 768"/>
                <a:gd name="T84" fmla="*/ 52 w 1192"/>
                <a:gd name="T85" fmla="*/ 666 h 768"/>
                <a:gd name="T86" fmla="*/ 6 w 1192"/>
                <a:gd name="T87" fmla="*/ 702 h 768"/>
                <a:gd name="T88" fmla="*/ 16 w 1192"/>
                <a:gd name="T89" fmla="*/ 738 h 768"/>
                <a:gd name="T90" fmla="*/ 85 w 1192"/>
                <a:gd name="T91" fmla="*/ 763 h 768"/>
                <a:gd name="T92" fmla="*/ 186 w 1192"/>
                <a:gd name="T93" fmla="*/ 768 h 768"/>
                <a:gd name="T94" fmla="*/ 286 w 1192"/>
                <a:gd name="T95" fmla="*/ 764 h 768"/>
                <a:gd name="T96" fmla="*/ 359 w 1192"/>
                <a:gd name="T97" fmla="*/ 759 h 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2"/>
                <a:gd name="T148" fmla="*/ 0 h 768"/>
                <a:gd name="T149" fmla="*/ 1192 w 1192"/>
                <a:gd name="T150" fmla="*/ 768 h 7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2" h="768">
                  <a:moveTo>
                    <a:pt x="375" y="757"/>
                  </a:moveTo>
                  <a:lnTo>
                    <a:pt x="364" y="756"/>
                  </a:lnTo>
                  <a:lnTo>
                    <a:pt x="338" y="752"/>
                  </a:lnTo>
                  <a:lnTo>
                    <a:pt x="302" y="747"/>
                  </a:lnTo>
                  <a:lnTo>
                    <a:pt x="260" y="738"/>
                  </a:lnTo>
                  <a:lnTo>
                    <a:pt x="217" y="728"/>
                  </a:lnTo>
                  <a:lnTo>
                    <a:pt x="181" y="716"/>
                  </a:lnTo>
                  <a:lnTo>
                    <a:pt x="155" y="702"/>
                  </a:lnTo>
                  <a:lnTo>
                    <a:pt x="144" y="685"/>
                  </a:lnTo>
                  <a:lnTo>
                    <a:pt x="151" y="678"/>
                  </a:lnTo>
                  <a:lnTo>
                    <a:pt x="167" y="667"/>
                  </a:lnTo>
                  <a:lnTo>
                    <a:pt x="189" y="654"/>
                  </a:lnTo>
                  <a:lnTo>
                    <a:pt x="220" y="638"/>
                  </a:lnTo>
                  <a:lnTo>
                    <a:pt x="257" y="621"/>
                  </a:lnTo>
                  <a:lnTo>
                    <a:pt x="298" y="604"/>
                  </a:lnTo>
                  <a:lnTo>
                    <a:pt x="347" y="583"/>
                  </a:lnTo>
                  <a:lnTo>
                    <a:pt x="399" y="562"/>
                  </a:lnTo>
                  <a:lnTo>
                    <a:pt x="454" y="541"/>
                  </a:lnTo>
                  <a:lnTo>
                    <a:pt x="513" y="519"/>
                  </a:lnTo>
                  <a:lnTo>
                    <a:pt x="574" y="496"/>
                  </a:lnTo>
                  <a:lnTo>
                    <a:pt x="636" y="474"/>
                  </a:lnTo>
                  <a:lnTo>
                    <a:pt x="698" y="453"/>
                  </a:lnTo>
                  <a:lnTo>
                    <a:pt x="761" y="432"/>
                  </a:lnTo>
                  <a:lnTo>
                    <a:pt x="821" y="413"/>
                  </a:lnTo>
                  <a:lnTo>
                    <a:pt x="882" y="394"/>
                  </a:lnTo>
                  <a:lnTo>
                    <a:pt x="901" y="389"/>
                  </a:lnTo>
                  <a:lnTo>
                    <a:pt x="922" y="382"/>
                  </a:lnTo>
                  <a:lnTo>
                    <a:pt x="944" y="375"/>
                  </a:lnTo>
                  <a:lnTo>
                    <a:pt x="969" y="367"/>
                  </a:lnTo>
                  <a:lnTo>
                    <a:pt x="995" y="358"/>
                  </a:lnTo>
                  <a:lnTo>
                    <a:pt x="1019" y="350"/>
                  </a:lnTo>
                  <a:lnTo>
                    <a:pt x="1045" y="341"/>
                  </a:lnTo>
                  <a:lnTo>
                    <a:pt x="1071" y="332"/>
                  </a:lnTo>
                  <a:lnTo>
                    <a:pt x="1095" y="324"/>
                  </a:lnTo>
                  <a:lnTo>
                    <a:pt x="1118" y="315"/>
                  </a:lnTo>
                  <a:lnTo>
                    <a:pt x="1138" y="308"/>
                  </a:lnTo>
                  <a:lnTo>
                    <a:pt x="1156" y="301"/>
                  </a:lnTo>
                  <a:lnTo>
                    <a:pt x="1171" y="296"/>
                  </a:lnTo>
                  <a:lnTo>
                    <a:pt x="1182" y="291"/>
                  </a:lnTo>
                  <a:lnTo>
                    <a:pt x="1190" y="289"/>
                  </a:lnTo>
                  <a:lnTo>
                    <a:pt x="1192" y="287"/>
                  </a:lnTo>
                  <a:lnTo>
                    <a:pt x="1189" y="287"/>
                  </a:lnTo>
                  <a:lnTo>
                    <a:pt x="1177" y="287"/>
                  </a:lnTo>
                  <a:lnTo>
                    <a:pt x="1157" y="287"/>
                  </a:lnTo>
                  <a:lnTo>
                    <a:pt x="1130" y="287"/>
                  </a:lnTo>
                  <a:lnTo>
                    <a:pt x="1093" y="289"/>
                  </a:lnTo>
                  <a:lnTo>
                    <a:pt x="1048" y="293"/>
                  </a:lnTo>
                  <a:lnTo>
                    <a:pt x="993" y="299"/>
                  </a:lnTo>
                  <a:lnTo>
                    <a:pt x="929" y="308"/>
                  </a:lnTo>
                  <a:lnTo>
                    <a:pt x="915" y="312"/>
                  </a:lnTo>
                  <a:lnTo>
                    <a:pt x="896" y="317"/>
                  </a:lnTo>
                  <a:lnTo>
                    <a:pt x="872" y="325"/>
                  </a:lnTo>
                  <a:lnTo>
                    <a:pt x="842" y="336"/>
                  </a:lnTo>
                  <a:lnTo>
                    <a:pt x="809" y="348"/>
                  </a:lnTo>
                  <a:lnTo>
                    <a:pt x="773" y="362"/>
                  </a:lnTo>
                  <a:lnTo>
                    <a:pt x="735" y="377"/>
                  </a:lnTo>
                  <a:lnTo>
                    <a:pt x="693" y="393"/>
                  </a:lnTo>
                  <a:lnTo>
                    <a:pt x="650" y="410"/>
                  </a:lnTo>
                  <a:lnTo>
                    <a:pt x="607" y="429"/>
                  </a:lnTo>
                  <a:lnTo>
                    <a:pt x="562" y="446"/>
                  </a:lnTo>
                  <a:lnTo>
                    <a:pt x="518" y="465"/>
                  </a:lnTo>
                  <a:lnTo>
                    <a:pt x="475" y="483"/>
                  </a:lnTo>
                  <a:lnTo>
                    <a:pt x="433" y="502"/>
                  </a:lnTo>
                  <a:lnTo>
                    <a:pt x="394" y="519"/>
                  </a:lnTo>
                  <a:lnTo>
                    <a:pt x="356" y="534"/>
                  </a:lnTo>
                  <a:lnTo>
                    <a:pt x="364" y="500"/>
                  </a:lnTo>
                  <a:lnTo>
                    <a:pt x="373" y="464"/>
                  </a:lnTo>
                  <a:lnTo>
                    <a:pt x="380" y="429"/>
                  </a:lnTo>
                  <a:lnTo>
                    <a:pt x="388" y="394"/>
                  </a:lnTo>
                  <a:lnTo>
                    <a:pt x="397" y="360"/>
                  </a:lnTo>
                  <a:lnTo>
                    <a:pt x="404" y="325"/>
                  </a:lnTo>
                  <a:lnTo>
                    <a:pt x="413" y="291"/>
                  </a:lnTo>
                  <a:lnTo>
                    <a:pt x="421" y="256"/>
                  </a:lnTo>
                  <a:lnTo>
                    <a:pt x="427" y="254"/>
                  </a:lnTo>
                  <a:lnTo>
                    <a:pt x="444" y="248"/>
                  </a:lnTo>
                  <a:lnTo>
                    <a:pt x="470" y="237"/>
                  </a:lnTo>
                  <a:lnTo>
                    <a:pt x="504" y="223"/>
                  </a:lnTo>
                  <a:lnTo>
                    <a:pt x="544" y="206"/>
                  </a:lnTo>
                  <a:lnTo>
                    <a:pt x="591" y="189"/>
                  </a:lnTo>
                  <a:lnTo>
                    <a:pt x="641" y="168"/>
                  </a:lnTo>
                  <a:lnTo>
                    <a:pt x="695" y="146"/>
                  </a:lnTo>
                  <a:lnTo>
                    <a:pt x="749" y="125"/>
                  </a:lnTo>
                  <a:lnTo>
                    <a:pt x="804" y="102"/>
                  </a:lnTo>
                  <a:lnTo>
                    <a:pt x="858" y="82"/>
                  </a:lnTo>
                  <a:lnTo>
                    <a:pt x="908" y="61"/>
                  </a:lnTo>
                  <a:lnTo>
                    <a:pt x="955" y="42"/>
                  </a:lnTo>
                  <a:lnTo>
                    <a:pt x="996" y="25"/>
                  </a:lnTo>
                  <a:lnTo>
                    <a:pt x="1031" y="11"/>
                  </a:lnTo>
                  <a:lnTo>
                    <a:pt x="1057" y="0"/>
                  </a:lnTo>
                  <a:lnTo>
                    <a:pt x="1050" y="0"/>
                  </a:lnTo>
                  <a:lnTo>
                    <a:pt x="1036" y="0"/>
                  </a:lnTo>
                  <a:lnTo>
                    <a:pt x="1017" y="2"/>
                  </a:lnTo>
                  <a:lnTo>
                    <a:pt x="993" y="6"/>
                  </a:lnTo>
                  <a:lnTo>
                    <a:pt x="965" y="9"/>
                  </a:lnTo>
                  <a:lnTo>
                    <a:pt x="932" y="14"/>
                  </a:lnTo>
                  <a:lnTo>
                    <a:pt x="898" y="19"/>
                  </a:lnTo>
                  <a:lnTo>
                    <a:pt x="860" y="26"/>
                  </a:lnTo>
                  <a:lnTo>
                    <a:pt x="818" y="35"/>
                  </a:lnTo>
                  <a:lnTo>
                    <a:pt x="776" y="45"/>
                  </a:lnTo>
                  <a:lnTo>
                    <a:pt x="731" y="58"/>
                  </a:lnTo>
                  <a:lnTo>
                    <a:pt x="688" y="70"/>
                  </a:lnTo>
                  <a:lnTo>
                    <a:pt x="643" y="83"/>
                  </a:lnTo>
                  <a:lnTo>
                    <a:pt x="600" y="97"/>
                  </a:lnTo>
                  <a:lnTo>
                    <a:pt x="556" y="115"/>
                  </a:lnTo>
                  <a:lnTo>
                    <a:pt x="515" y="132"/>
                  </a:lnTo>
                  <a:lnTo>
                    <a:pt x="468" y="153"/>
                  </a:lnTo>
                  <a:lnTo>
                    <a:pt x="430" y="170"/>
                  </a:lnTo>
                  <a:lnTo>
                    <a:pt x="401" y="185"/>
                  </a:lnTo>
                  <a:lnTo>
                    <a:pt x="376" y="197"/>
                  </a:lnTo>
                  <a:lnTo>
                    <a:pt x="356" y="211"/>
                  </a:lnTo>
                  <a:lnTo>
                    <a:pt x="342" y="225"/>
                  </a:lnTo>
                  <a:lnTo>
                    <a:pt x="330" y="239"/>
                  </a:lnTo>
                  <a:lnTo>
                    <a:pt x="319" y="258"/>
                  </a:lnTo>
                  <a:lnTo>
                    <a:pt x="311" y="327"/>
                  </a:lnTo>
                  <a:lnTo>
                    <a:pt x="309" y="426"/>
                  </a:lnTo>
                  <a:lnTo>
                    <a:pt x="311" y="515"/>
                  </a:lnTo>
                  <a:lnTo>
                    <a:pt x="312" y="553"/>
                  </a:lnTo>
                  <a:lnTo>
                    <a:pt x="309" y="555"/>
                  </a:lnTo>
                  <a:lnTo>
                    <a:pt x="298" y="559"/>
                  </a:lnTo>
                  <a:lnTo>
                    <a:pt x="285" y="564"/>
                  </a:lnTo>
                  <a:lnTo>
                    <a:pt x="265" y="571"/>
                  </a:lnTo>
                  <a:lnTo>
                    <a:pt x="241" y="581"/>
                  </a:lnTo>
                  <a:lnTo>
                    <a:pt x="215" y="591"/>
                  </a:lnTo>
                  <a:lnTo>
                    <a:pt x="188" y="602"/>
                  </a:lnTo>
                  <a:lnTo>
                    <a:pt x="160" y="614"/>
                  </a:lnTo>
                  <a:lnTo>
                    <a:pt x="130" y="628"/>
                  </a:lnTo>
                  <a:lnTo>
                    <a:pt x="103" y="640"/>
                  </a:lnTo>
                  <a:lnTo>
                    <a:pt x="77" y="654"/>
                  </a:lnTo>
                  <a:lnTo>
                    <a:pt x="52" y="666"/>
                  </a:lnTo>
                  <a:lnTo>
                    <a:pt x="32" y="680"/>
                  </a:lnTo>
                  <a:lnTo>
                    <a:pt x="16" y="690"/>
                  </a:lnTo>
                  <a:lnTo>
                    <a:pt x="6" y="702"/>
                  </a:lnTo>
                  <a:lnTo>
                    <a:pt x="0" y="711"/>
                  </a:lnTo>
                  <a:lnTo>
                    <a:pt x="4" y="726"/>
                  </a:lnTo>
                  <a:lnTo>
                    <a:pt x="16" y="738"/>
                  </a:lnTo>
                  <a:lnTo>
                    <a:pt x="33" y="749"/>
                  </a:lnTo>
                  <a:lnTo>
                    <a:pt x="58" y="757"/>
                  </a:lnTo>
                  <a:lnTo>
                    <a:pt x="85" y="763"/>
                  </a:lnTo>
                  <a:lnTo>
                    <a:pt x="117" y="766"/>
                  </a:lnTo>
                  <a:lnTo>
                    <a:pt x="151" y="768"/>
                  </a:lnTo>
                  <a:lnTo>
                    <a:pt x="186" y="768"/>
                  </a:lnTo>
                  <a:lnTo>
                    <a:pt x="220" y="768"/>
                  </a:lnTo>
                  <a:lnTo>
                    <a:pt x="255" y="766"/>
                  </a:lnTo>
                  <a:lnTo>
                    <a:pt x="286" y="764"/>
                  </a:lnTo>
                  <a:lnTo>
                    <a:pt x="316" y="763"/>
                  </a:lnTo>
                  <a:lnTo>
                    <a:pt x="340" y="761"/>
                  </a:lnTo>
                  <a:lnTo>
                    <a:pt x="359" y="759"/>
                  </a:lnTo>
                  <a:lnTo>
                    <a:pt x="371" y="757"/>
                  </a:lnTo>
                  <a:lnTo>
                    <a:pt x="375" y="7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0"/>
            <a:ext cx="7118350" cy="904875"/>
          </a:xfrm>
        </p:spPr>
        <p:txBody>
          <a:bodyPr/>
          <a:lstStyle/>
          <a:p>
            <a:pPr eaLnBrk="1" hangingPunct="1"/>
            <a:r>
              <a:rPr lang="de-DE" sz="3600" smtClean="0">
                <a:solidFill>
                  <a:srgbClr val="CC0000"/>
                </a:solidFill>
                <a:latin typeface="Verdana" pitchFamily="34" charset="0"/>
              </a:rPr>
              <a:t>Integrierte Gesamtschule</a:t>
            </a:r>
          </a:p>
        </p:txBody>
      </p:sp>
      <p:sp>
        <p:nvSpPr>
          <p:cNvPr id="29698" name="Textfeld 5"/>
          <p:cNvSpPr txBox="1">
            <a:spLocks noChangeArrowheads="1"/>
          </p:cNvSpPr>
          <p:nvPr/>
        </p:nvSpPr>
        <p:spPr bwMode="auto">
          <a:xfrm>
            <a:off x="206375" y="1179513"/>
            <a:ext cx="8507413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>
                <a:latin typeface="Verdana" pitchFamily="34" charset="0"/>
              </a:rPr>
              <a:t>Die IGS bietet </a:t>
            </a:r>
            <a:r>
              <a:rPr lang="de-DE" sz="2000" b="1" dirty="0">
                <a:latin typeface="Verdana" pitchFamily="34" charset="0"/>
              </a:rPr>
              <a:t>alle</a:t>
            </a:r>
            <a:r>
              <a:rPr lang="de-DE" sz="2000" dirty="0">
                <a:latin typeface="Verdana" pitchFamily="34" charset="0"/>
              </a:rPr>
              <a:t> Bildungsgänge und Abschlüsse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 smtClean="0">
                <a:latin typeface="Verdana" pitchFamily="34" charset="0"/>
              </a:rPr>
              <a:t>4-zügig</a:t>
            </a:r>
            <a:r>
              <a:rPr lang="de-DE" sz="2000" dirty="0">
                <a:latin typeface="Verdana" pitchFamily="34" charset="0"/>
              </a:rPr>
              <a:t>, Ganztagsschulangebot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>
                <a:latin typeface="Verdana" pitchFamily="34" charset="0"/>
              </a:rPr>
              <a:t>Klassenführung durch Lehrerteams (Tutoren)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>
                <a:latin typeface="Verdana" pitchFamily="34" charset="0"/>
              </a:rPr>
              <a:t>Kein Sitzenbleiben bis Klasse 9 </a:t>
            </a:r>
            <a:r>
              <a:rPr lang="de-DE" sz="2000" dirty="0">
                <a:latin typeface="Verdana" pitchFamily="34" charset="0"/>
                <a:sym typeface="Wingdings"/>
              </a:rPr>
              <a:t></a:t>
            </a:r>
            <a:r>
              <a:rPr lang="de-DE" sz="2000" dirty="0" smtClean="0">
                <a:latin typeface="Verdana" pitchFamily="34" charset="0"/>
              </a:rPr>
              <a:t> individuelle </a:t>
            </a:r>
            <a:r>
              <a:rPr lang="de-DE" sz="2000" dirty="0">
                <a:latin typeface="Verdana" pitchFamily="34" charset="0"/>
              </a:rPr>
              <a:t>Förderkonzepte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 smtClean="0">
                <a:latin typeface="Verdana" pitchFamily="34" charset="0"/>
              </a:rPr>
              <a:t>Wahlpflichtfächer (</a:t>
            </a:r>
            <a:r>
              <a:rPr lang="de-DE" sz="2000" dirty="0" err="1" smtClean="0">
                <a:latin typeface="Verdana" pitchFamily="34" charset="0"/>
              </a:rPr>
              <a:t>Indiv</a:t>
            </a:r>
            <a:r>
              <a:rPr lang="de-DE" sz="2000" dirty="0" smtClean="0">
                <a:latin typeface="Verdana" pitchFamily="34" charset="0"/>
              </a:rPr>
              <a:t>. Leistungsschwerpunkte) ab </a:t>
            </a:r>
            <a:r>
              <a:rPr lang="de-DE" sz="2000" dirty="0" err="1" smtClean="0">
                <a:latin typeface="Verdana" pitchFamily="34" charset="0"/>
              </a:rPr>
              <a:t>Kl</a:t>
            </a:r>
            <a:r>
              <a:rPr lang="de-DE" sz="2000" dirty="0" smtClean="0">
                <a:latin typeface="Verdana" pitchFamily="34" charset="0"/>
              </a:rPr>
              <a:t> 6</a:t>
            </a:r>
            <a:endParaRPr lang="de-DE" sz="2000" dirty="0">
              <a:latin typeface="Verdana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 smtClean="0"/>
              <a:t>äußere </a:t>
            </a:r>
            <a:r>
              <a:rPr lang="de-DE" sz="2000" dirty="0"/>
              <a:t>Differenzierung in unterschiedlichen Lerngruppen ab </a:t>
            </a:r>
            <a:r>
              <a:rPr lang="de-DE" sz="2000" dirty="0" err="1" smtClean="0"/>
              <a:t>Kl</a:t>
            </a:r>
            <a:r>
              <a:rPr lang="de-DE" sz="2000" dirty="0" smtClean="0"/>
              <a:t> </a:t>
            </a:r>
            <a:r>
              <a:rPr lang="de-DE" sz="2000" dirty="0"/>
              <a:t>7 in Deutsch, Englisch </a:t>
            </a:r>
            <a:r>
              <a:rPr lang="de-DE" sz="2000" dirty="0" smtClean="0"/>
              <a:t>&amp; Mathe, </a:t>
            </a:r>
            <a:r>
              <a:rPr lang="de-DE" sz="2000" dirty="0"/>
              <a:t>ab </a:t>
            </a:r>
            <a:r>
              <a:rPr lang="de-DE" sz="2000" dirty="0" err="1" smtClean="0"/>
              <a:t>Kl</a:t>
            </a:r>
            <a:r>
              <a:rPr lang="de-DE" sz="2000" dirty="0" smtClean="0"/>
              <a:t> </a:t>
            </a:r>
            <a:r>
              <a:rPr lang="de-DE" sz="2000" dirty="0"/>
              <a:t>9 auch in Biologie, Chemie </a:t>
            </a:r>
            <a:r>
              <a:rPr lang="de-DE" sz="2000" dirty="0" smtClean="0"/>
              <a:t>&amp; </a:t>
            </a:r>
            <a:r>
              <a:rPr lang="de-DE" sz="2000" dirty="0"/>
              <a:t>Physik</a:t>
            </a:r>
            <a:endParaRPr lang="de-DE" sz="2000" dirty="0">
              <a:latin typeface="Verdana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>
                <a:latin typeface="Verdana" pitchFamily="34" charset="0"/>
              </a:rPr>
              <a:t>G</a:t>
            </a:r>
            <a:r>
              <a:rPr lang="de-DE" sz="2000" dirty="0" smtClean="0">
                <a:latin typeface="Verdana" pitchFamily="34" charset="0"/>
              </a:rPr>
              <a:t>ymnasialen </a:t>
            </a:r>
            <a:r>
              <a:rPr lang="de-DE" sz="2000" dirty="0">
                <a:latin typeface="Verdana" pitchFamily="34" charset="0"/>
              </a:rPr>
              <a:t>Oberstufe nach Klasse 10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 smtClean="0">
                <a:latin typeface="Verdana" pitchFamily="34" charset="0"/>
              </a:rPr>
              <a:t>Zugang </a:t>
            </a:r>
            <a:r>
              <a:rPr lang="de-DE" sz="2000" dirty="0">
                <a:latin typeface="Verdana" pitchFamily="34" charset="0"/>
              </a:rPr>
              <a:t>nur über Auswahlverfahren (Zeitige </a:t>
            </a:r>
            <a:r>
              <a:rPr lang="de-DE" sz="2000" dirty="0" smtClean="0">
                <a:latin typeface="Verdana" pitchFamily="34" charset="0"/>
              </a:rPr>
              <a:t>Anmeldung!)</a:t>
            </a:r>
            <a:endParaRPr lang="de-DE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äsentation LZ">
  <a:themeElements>
    <a:clrScheme name="Präsentation L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 LZ">
      <a:majorFont>
        <a:latin typeface="Lucida Console"/>
        <a:ea typeface=""/>
        <a:cs typeface=""/>
      </a:majorFont>
      <a:minorFont>
        <a:latin typeface="Lucida Sans Unicod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L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L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L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L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L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L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L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L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L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L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L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L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986</Words>
  <Application>Microsoft Office PowerPoint</Application>
  <PresentationFormat>Bildschirmpräsentation (4:3)</PresentationFormat>
  <Paragraphs>231</Paragraphs>
  <Slides>16</Slides>
  <Notes>3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Präsentation LZ</vt:lpstr>
      <vt:lpstr>Welche Schule für mein Kind?</vt:lpstr>
      <vt:lpstr>PowerPoint-Präsentation</vt:lpstr>
      <vt:lpstr>Unsere Hilfen zur Entscheidung...</vt:lpstr>
      <vt:lpstr>Worauf kommt es an?</vt:lpstr>
      <vt:lpstr>PowerPoint-Präsentation</vt:lpstr>
      <vt:lpstr>PowerPoint-Präsentation</vt:lpstr>
      <vt:lpstr>Realschule plus</vt:lpstr>
      <vt:lpstr>Gymnasien</vt:lpstr>
      <vt:lpstr>Integrierte Gesamtschule</vt:lpstr>
      <vt:lpstr>Und zum Schluss… </vt:lpstr>
      <vt:lpstr>Edith-Stein-Realschule</vt:lpstr>
      <vt:lpstr>Edith-Stein-Gymnasium</vt:lpstr>
      <vt:lpstr>Friedr.-Magnus-Schwerd-Gymnasium</vt:lpstr>
      <vt:lpstr>Hans-Purrmann-Gymnasium</vt:lpstr>
      <vt:lpstr>Nikolaus-von-Weis-Gymnasium</vt:lpstr>
      <vt:lpstr>Gymnasium am Kaiserdom</vt:lpstr>
    </vt:vector>
  </TitlesOfParts>
  <Company>LZD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Georg Dorn</dc:creator>
  <dc:description>geändert am 10.12.02 nach der ersten Vortragsreihe; gesichert auf LW F Sicherungen vortrag</dc:description>
  <cp:lastModifiedBy>Wolfgang Braunstein</cp:lastModifiedBy>
  <cp:revision>333</cp:revision>
  <dcterms:created xsi:type="dcterms:W3CDTF">2002-10-03T07:47:48Z</dcterms:created>
  <dcterms:modified xsi:type="dcterms:W3CDTF">2019-10-29T18:04:36Z</dcterms:modified>
</cp:coreProperties>
</file>